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4" r:id="rId5"/>
    <p:sldId id="263" r:id="rId6"/>
    <p:sldId id="260" r:id="rId7"/>
    <p:sldId id="261" r:id="rId8"/>
    <p:sldId id="262" r:id="rId9"/>
    <p:sldId id="274" r:id="rId10"/>
    <p:sldId id="267" r:id="rId11"/>
    <p:sldId id="265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83" r:id="rId24"/>
    <p:sldId id="278" r:id="rId25"/>
    <p:sldId id="280" r:id="rId26"/>
    <p:sldId id="281" r:id="rId27"/>
    <p:sldId id="282" r:id="rId28"/>
  </p:sldIdLst>
  <p:sldSz cx="12192000" cy="6858000"/>
  <p:notesSz cx="7010400" cy="9296400"/>
  <p:defaultTextStyle>
    <a:defPPr>
      <a:defRPr lang="en-US"/>
    </a:defPPr>
    <a:lvl1pPr marL="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1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434" autoAdjust="0"/>
  </p:normalViewPr>
  <p:slideViewPr>
    <p:cSldViewPr snapToGrid="0">
      <p:cViewPr varScale="1">
        <p:scale>
          <a:sx n="87" d="100"/>
          <a:sy n="87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7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16" indent="0" algn="ctr">
              <a:buNone/>
              <a:defRPr sz="2200"/>
            </a:lvl2pPr>
            <a:lvl3pPr marL="914432" indent="0" algn="ctr">
              <a:buNone/>
              <a:defRPr sz="2200"/>
            </a:lvl3pPr>
            <a:lvl4pPr marL="1371648" indent="0" algn="ctr">
              <a:buNone/>
              <a:defRPr sz="2000"/>
            </a:lvl4pPr>
            <a:lvl5pPr marL="1828864" indent="0" algn="ctr">
              <a:buNone/>
              <a:defRPr sz="2000"/>
            </a:lvl5pPr>
            <a:lvl6pPr marL="2286080" indent="0" algn="ctr">
              <a:buNone/>
              <a:defRPr sz="2000"/>
            </a:lvl6pPr>
            <a:lvl7pPr marL="2743296" indent="0" algn="ctr">
              <a:buNone/>
              <a:defRPr sz="2000"/>
            </a:lvl7pPr>
            <a:lvl8pPr marL="3200512" indent="0" algn="ctr">
              <a:buNone/>
              <a:defRPr sz="2000"/>
            </a:lvl8pPr>
            <a:lvl9pPr marL="3657728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8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1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1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5" y="1173576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1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3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1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8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3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7" y="6223831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1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3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8" indent="-182886" algn="l" defTabSz="914432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1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4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7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04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56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6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7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88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GFmHhV807B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lcmedia.csumb.edu/Spanish/Puntos_de_partida8/Videos/ch02_minidrama.mo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4FxtEyRgIw" TargetMode="External"/><Relationship Id="rId2" Type="http://schemas.openxmlformats.org/officeDocument/2006/relationships/hyperlink" Target="http://www.youtube.com/watch?v=1iDlAd1L9F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TxWugQUw2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rgbClr val="7030A0"/>
                </a:solidFill>
                <a:latin typeface="Bradley Hand ITC" panose="03070402050302030203" pitchFamily="66" charset="0"/>
              </a:rPr>
              <a:t>capÍTULO</a:t>
            </a:r>
            <a:r>
              <a:rPr lang="en-US" sz="4400" dirty="0" smtClean="0">
                <a:solidFill>
                  <a:srgbClr val="7030A0"/>
                </a:solidFill>
                <a:latin typeface="Bradley Hand ITC" panose="03070402050302030203" pitchFamily="66" charset="0"/>
              </a:rPr>
              <a:t> 3 “LA FAMILIA”</a:t>
            </a:r>
            <a:endParaRPr lang="en-US" sz="4400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60000">
            <a:off x="775393" y="939586"/>
            <a:ext cx="2773068" cy="1766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19" y="830942"/>
            <a:ext cx="3185789" cy="1602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483" y="3999584"/>
            <a:ext cx="2737150" cy="24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latin typeface="Bradley Hand ITC" panose="03070402050302030203" pitchFamily="66" charset="0"/>
              </a:rPr>
              <a:t>Cómo</a:t>
            </a:r>
            <a:r>
              <a:rPr lang="en-US" b="1" dirty="0" smtClean="0">
                <a:latin typeface="Bradley Hand ITC" panose="03070402050302030203" pitchFamily="66" charset="0"/>
              </a:rPr>
              <a:t> son </a:t>
            </a:r>
            <a:r>
              <a:rPr lang="en-US" b="1" dirty="0" err="1" smtClean="0">
                <a:latin typeface="Bradley Hand ITC" panose="03070402050302030203" pitchFamily="66" charset="0"/>
              </a:rPr>
              <a:t>estas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familias</a:t>
            </a:r>
            <a:r>
              <a:rPr lang="en-US" b="1" dirty="0" smtClean="0">
                <a:latin typeface="Bradley Hand ITC" panose="03070402050302030203" pitchFamily="66" charset="0"/>
              </a:rPr>
              <a:t>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MUEhQVFRQVFyEbGBcXFxcYGBobGBcYGiIcHhwZHCggHRolGx0cITIhJSorLi4uHSAzODMtNygtLisBCgoKDg0OGxAQGzQmICUsLCw0LCwsLCwsLCwsLCwsLCwsLCwsLCwsLCwsLCwsLCwsLCwsLCwsLCwsLCwsLCwsLP/AABEIAMIBAwMBEQACEQEDEQH/xAAcAAACAwEBAQEAAAAAAAAAAAAABgQFBwMCAQj/xABKEAACAgAEBAQDBQQGBwUJAAABAgMRAAQSIQUTMUEGIlFhBzJxFCNCgZFSYnKhM4KSorGyFVNjc3SzwSQ1Q/DxFkRUZKO00eHi/8QAGgEBAAMBAQEAAAAAAAAAAAAAAAMEBQIBBv/EADcRAAICAQMCBAQFAwUAAgMAAAABAgMRBCExEkEFE1FhInGBsTKRocHR4fDxFCMzQlJishUWJP/aAAwDAQACEQMRAD8A3HABgAwAYAMAGADAC+fF+X+3DIJrkzGnU+hbSMAX52vy3t/aX1wBf6sAfcAGADABgAwAYAMAGADABgAwAYAMAGADABgAwAYAMAGADABgAwAYAMAGADABgAwAYAMAfn3I8blycfE2jKpn83xCSHmSEARRxgu0hJ6ABjX1B3qiB38CTQ5XNR5g5TimZdzpOedZOWTJ5dQjq2jN3bMT3q9sAb2MAGADABgAwAYAMAGADABgAwAYAMAGADABgAwAYAMAGADABgAwAYAMAGADABgAwAYApvFPiBMlAZXGok6UQGi7noo9BQJJ7AE49jHqeESVVStmoR5MQjy8/EeKLMgjTMmiNKLy00qfOwdW1ELpGoiydNVtUsqlFbs0rtDVp4t2Nv5erNC8I8WzgOYlzeYRlhkaOWEqqkcoIXlRgR5V1WVo2N7ur4ljsUtTGqKj5fdZz6/4NFBxwVj7gAwAYAMAGADABgAwAYAMAGADABgAwAYAMAGADABgAwAYAMAGADABgAwAYAMAGAMi+MOaY5qGPcrHAXAHdpHKn86QAfU+uLFGFl+hs+DuMHOx/wDVFPx34d5sRhstMTIaDqnkIohtmLDUAVU3sfKDXpBLUKyWHseau/8A1L+LZbe/BdHwC0zjMTzNHmWMhk0AFQJgQyLv+ySpu/TtZileuEiJ9LSjjgc+HZhsqFSmky6gAGy0kQArfvJH+rL+8Pl8jZnkqWUtboZMvOrqGRgysLVlIIIPcEdRiUrnTABgAwAYAMAGADABgAwAYAMAGADABgAwAYAMAGADABgAwAYAMAGADABgAwAYAy34z5BgctmV7BomPoxp4yfa1cfVhiWrfK9TR8On8cq3/wBk19exOz7RZg5Gdhrhlk3DElAXhk0BkPl/pKG4vXp9Bilw2iOS3WRkGIiZBgCozHE48lJzA4VGYc6Hretq5iIN+YDuwUeYXtdHE0J4XxcFa2rL+BZfoT4/H2SJAMki33eCZV/NilL+dYLUVPZSRzLR3xWXB/kMOUzaSorxurowsMjBlP0I2OJiud8egMAGADABgAwAYAMAGADAFfx7jEWUgkzE7aY4xZPc9gAO7E0APU4AxHi3x9zBY/ZsrCi3sZS7sR6kIVAPtvgDlkvj7mgfvsrl3H7hkjP6kvgB08PfG3ITkLOJMqx7v5479Na7/mVAwBpGWzkciCSN1eNhYdWDKR6gjYjAHLhfFYcyhky8qSoGK6kYMtjqLH/ncYAmYAMAGADABgAwBCzPFYoxIWahGwVtiTrcKVQAbsx1LSiydQwBLD7Wdtu/b64ArMz4kycZqTNZdD6NNGD+hbAEjI8Wgm/oZopf4HVv8pwBz4/whM3l5YJPlkWrHVWG6sL/ABKwDD3GPU8PJ7GTjJSXKMa4ZxNsoZslnELxaisiqTqjY0eZHRB0m1kFeYWGHmsGSyrrXXHk3Z0/6qvz6u/4l7+w25XxTFEqiadJk6LOhUudwAJYl86v6lVK7EkJ0xT8tt8FCPWn0v7E8cZy0jRyJmoyovyq4OrqNwDvR7VdgdN746ZLseOcc7sXvGUmuXLSCJ1jqReY6FNUhCFQoen+RZN9NEdz2qa+E/Iz7r8i/wCF2VvUY74ePmLUK/dK1srAUxWybHlNjfVvd7Yy3J+a44WHx8vmbaS8pSy01z33+Xck8Iz7xsXgk5cnUtGbjkHqynysOxB8y9iNiZ433abDX4X2ZVs0tGrzGX4l3X9/mjUfCXioZq45AEnUWQPldempL3q+qnce4onZ02qhfHMefQ+c1mis00sS49RlJxZKguZnx1kY3KPmAtHSXKvyr9OZp0bHbrjhWQculPckdNij1tbeowwyhgGUgqRYINgg9wR1GOyM94AMAGADABgAwAufEHw4c/kJ8srBXYAoT01IwYA/ukij6XgD8n8b4NPlJWhzMbRSL2buPUHow9xtgCvwB7RCegut9t9gLJ+lYAs+GeIszl4poYZmWKdSsidVYHY7Hoa2sUa2wBb8D8e5nKZF8plmMRkmMjyj5qKIulf2flJJ69KrAH6e8ICb7FlftJYz8lOYW+bUVBN/vevvgC4wAYAMAfGO2APzb8QPi1mp8wy5KVoMvG1IUNNJR+dj+yey9K63gCFlfi3m18zpFJKDrDsCBzeWkXNKDYsI1oAULZjXQACl43xTimet5zmpUO4AVxF+SqNH51jnqj6nuGLUsLKaZSp9CCD/ADx0nk8ND8D+OMjEyJneG5YqCKnij+8Xp5iGJ1b72pB9AcAfpHhefiniSWB1kidbVlNgjp+vYg7g9cAIvxY4BqRc4g80QCy13jJ2b6oxv+Fm9BiWmfTI0vC9W6bcPh7MzCsXz65pG2/DYj/RuUAr+j3+upr/AJ4zZcs+Ev8A+Wfzf3Lbj3CUzULwyWA3Rh8yMN1db/EDv/jtiOUVJdLWzOITlXJTi8NGKMrxtTrRbeuiybbPGbqyKtCbG31b57U6Tp+HsuH+z/Zn1ej10bN1z3j+6PolQMSEfWdieU4J9tWmq/PFV1WNYctvmi8rK08qO/sifwPiksEwnEaGlKiNyQfNVsWWwp2ro2xPrtZ0upr0z/8AWe64+nqU9bo7dXFJvpS7PuNHGfHiSZOZKfLzsoRSTa+dlQlJB0IDEjUFO2w2xsV6yu2DcHvjhmBZ4dbTYlYts8rgQckSwuMKARsxBICjoqqKsV1NgX61QxLmoNKbf05z3bf2PpaeqazBLHvuseiX3G/4bcUkgzH2VyphmsxVa6JQCzKFJNK6hm2PzKdvNjV0GqjbHo7r13MLxXROmXmdn6bfyanjSMcMAGADABgAwAYARfH2Vhzci5abcJGXNR8xlLkAN8jBAFVrY0BrX2xW1E7IpdCJK4xb+JiVxH4O5R94ZZYT6bSL+hpv72M+PiU1tJL7Fl6aPKZC8JfDZ8tnFlGYZWga6fLjTIjhlNMsxG66hV2u1jcXLfrVKGMc+j3+xxCh9Qv/ABfzOTWYwZbLxLKpuaVRpNnfQAKF9ya7164m0KscOqbI7nHOEhN8LZ+PL5vLzTR82KOQMyeoB6+5B3o7GqOxxeIT9UZjx9w9TEPtUTtKyqiRsJGJkIAsJZXqOtYAZsAGADAHPMQh1ZG3VgQe2xFHAGIeMfhImtjl0iyeTgQvJPJJJLI4C6iVQsQFXpR0kkHtWAMbm4bKqNIY3EayGIswqnAvQR2au31x5lZwD9DfBuCZOGxmdmOty0QYklYyAFAvoCQWA9CD3xlaySdnwlqlfCfeM8Ijmzs2YdRmTlIw2mZ6ii0prKxxgHXI2zF38q6k6kbWKITlVhPBFNpSF/j/AIGymd4llxADGJrM6quhWjjB+9i7DzLyztVsGrfUZtN5ijiZzPDew++A/BT8MeZI52lyklMscg88cgNGiNiCvXp0G2LBwW3jOWQZZwihlbyy/LYicFWYajp2sWTsBZo1RHjeDKsj4EzhADmFABWouXY++lVr+8MWVqcLGDZ//YVCtJRy139Rv8M8BGUlyceoSOHkJYKqUpjmJNCyRrdQSSfwe2K7eWYfmOyyU8c5f5sdeM57kQySVbKPKvdnPlRB7s5Cj3OOW8bkgocG4VkzldEQi0zAo0gVLlkj1qXpwQ76g7WQenpjInZZ15fb7FqKWNuThlPB0PKUzBklC/eGOaQR2BuwVmKqp60AKv2xHPolLaKf0LMNTfCO03+YnukZkZ4jJy+iB3JsftkHoW6gdhXe8UdXOGeiKXu/c+h8Oru6fMtk3nhfyemF7HcHtijFtPKNKSTWGRYs4BYZSlXWx0lQSAemwNd9vQmsXrtJYsSW+d/co0ayt5jxjb2LLw5KJM9k1S2PO1WASAEjcsb6dNv6w9cW/DNPONvU9ih4zqa5afpXdo2kY3z5Y+4AMAGADABgDnmJgiszbKoJJ9gLP8sAZzx/gYzUH33NDyTJKwifQ2rUAqlqPkjUgXXRL64xnrZ+bLHH8F3yV0r1LXi8jiF2ji5rqpIi1adZ0mlsHpqr61ivppVxtzPgltUun4TjwCeQ5dXmRo2q+W5LMooHSSdzRsAnegt2bw1PQ7fg4FXUofEfl/P5ppZJJW+aRy7fVmJP8zj6BLpSSM1vLyR8egd/g/wBs3xODb7uBhM57DlkFR+b6RXpfpgD9WYAMAGADACb8Rc8NEeXospDZidVFkwZWnK/15DGldwzYjtliPz2OorcMhkI5omMq5aWPMMJaSMGNiQtMSxPMbZfOQvQbDGTOTjLC7bFmMUy2cGjpAsDYE0PYbA0PyxDzyd8Cc3hK87mM8moPNGI3hkZQjDyBraPWdJVFBWt9xYuxdhqemCgQuvqeTp4Y8K5vKujnOpKyRGJNcDNpRpBJQbnA1YA6dFA2x29d6RPPJfqN3BuLPImYDKGly7mNglqrtyklGkMSVtXUUSaN7nFyufXDqIWsPDEviHFVzBCSs0qltU0Z1LEI080gZelKARXUNWo3saNFmonc+raJcshSq1jkTU8TZ0qB9pkA9NMNgemrl3t0vr743lp443NarwLTuKc8tjr8H81qbNhyXlOh9bku5U6l06mJOkFb09AWPriG6CjLYzvE9JDT2JVrCaL/iubM8tqC0MDhRRrmTluWTY/BFZ33899DGLzNTcvwJlKEM7sqovCWiThvKcpBkQ/3bbs7OmkEsNrBJJ+vvtUd7cZZ5ZKobpoPHueqJIB1nJ1/wC6Siw/rEoh9mbFeU/Li5/RfUv6KjzrlF8csUMY+Wz61LB8IY0EGp2IVF/aZjQH69+25xNp6XbNRRDqL401ub7Gpr4Uy7ZeCGZBJyUCh91e6FkOpDLqIs0cfX+XFrpa2R8Grp9TnF4b9CRwbw3lssS0MdORRdmeR6u61OSQLo0NtsexhGP4Vg8nZOe8m38y3x0cBgAwAYAMAGAOGey4kjkjb5XUqfowIP8AjgDOePNKUC3Mmay7AukJppIyQrSRofLKpXcdaPl2bbGQqVTbia+F9zSotUtts+/97ErwznZ5A/MV9C0Ekli5MjnvaBmFDbzeW76bHFfV11QfwMmlFqWHj6bl3Xr0xU43R5hYwfmTxl4XlyOYdHRuVqPKko6WSzW/TVXUdjj6Wm6NscxZlzg4vBC4BwWTNyiKIxqT1aSRY0HuSx/kLPtiU4P1J8OvB0PDctojIkkkppZR+MgbAfuLZoe5PfADZgAwAYA+HACdw2TnZzPTncI65aP+GFdT/rLIwP8AAPTGdrZ7qKLFK5PkeVjygEOVRUMrM+kltC/LqYLey2V8i0LbtucVJT6l1T7fqSqONkV8eZikzL5d3eeWNQ0gJHKQNuqlAQtnqPKxAq23F8TlYq+vhdjqKj1dPJ7GZXItM7xkZZ6cvGliIqio2tEGrRpVTqUGvNdAAn2uXmxUc/F79xNOLz2Jc3ivLAKEcySOajiRW1uxBIUBgACfViAOpIrEsNPOTwRuxJFXN4rTh6PFpE+ckcyzhWqKN3qkL1Z0oFUAC6UE1Yxt1UPCSO9NobdS24rb1Efj/izNZklHdUWXZ0ijVQyDchmNuR0X5q36YsKhRaRrQ8KrqnBN5ef0W5WYtm4Mvw4zZj4hGt0J43i+jaRIp/LlkfnirqVsmYnjdea4z9Hj8xp4hn2TIq0btBJlmSKUKqsIyGSN9SuptArcwEUSNJBpt8Hy8XOM+5i1/EkorL9C28O8RaZGJKSKp0rMgZUl23Ko1kAHa7IJuumIdRVGuWIs6XUniSwLXjgn7WgPQQDT+cj6v8E/linqk3Uvm/sjZ8HaU5t+iKPLgyPy4lMkh/AlFvqd6UfvMQPfFWjR22vZbeprajXU0r4pGh+EfCXIYTTkNNVKo3SIHrV/M56Fq2GwqyW+k0ukjRHbnuz5LXa+eql6RXCG0YtlA+4AMAGADABgAwAYAMAQeKcKinAEi2VNowJV0PqrDdT9Oo2NjHLinsz1PAq8IziyGXlzc+ON9Al0hSzKPMCVAVqNDUoAO/pjC1lMKp4h6ZL+nk5R3PGbjzMrTRZaWKORFRlV13IYsC2rcfhIHkNGrO+J9Jpa7K+p8/oR3WzjLCF7jmUy8BRuKrmjv5ZZJtcdgbkJlmXTQPUxjqN8Vr9P4lD/AIHHHoufzf8AJGpwe8i44amSYjky2aB0HMSNselxyOdq9RjC1FmvisWx+uP3RNGNb4LFeEoh1QXl3O9w0oJ/eStD/wBZSfQjriPTeMarTvHVlejOpUwkT4PEDJSTqNYItlsI6XRdQborYZkJ2WyC1Y+y0HiNWshmOzXKf98FOytw5LbI5ppGdthGGKr6sUOlmPoNQIA9rvfGgRk7ACr8Q554suk8EjosL6ptABblaWBamBBCEhyK3CtgcTzjMeRU8PccOUQpmFMkTu8v2qIahc0jSEyRjdR5vmXUKG+nFLU6WU5da/IabWwfwy2Zf5mZJJ8rNG6vG8UqKykMrFjC4ojY7Rt+mM6yD8txfK3NKD+PIgfFDMyZDNZPPZcAfPHIKpXsh6auurzb+qg9sWNFi6t1SOL/AIJKSLrg3xKyOZCqzNHI+3KaN3JJ20jQpDX+p9MQT0FsXlfnk7jqISWGT+DxcwPl3ikkygFxNNG8bLTbRaZAHbTsUkA2AomwGby2XRiaeJd8bo9hHPwtbCZ4r4K2UmFScxZy7oXYmSwQWDnctu4IfrvR33O94brPOi443Rr+G3OK8jHq1/UX8mSzM5FfgXe9lO56Dq3+AxoQ3bZe07dk5Wv5L5Ll9uWSIH1C/c19LNfyxJF5RYqn1x6jxBxkZaZJmNcmeMg+tFWI/NdQ/PEF0vhaMrxK2DpnCXbGPnybd4mhXmczLtWZEdsNDvFLFZpZtANC9Wh/mWmoEalOdZWrFhnzMZNcEjhOa50McgXSHUEAFWAHsy7MvcEbEUcY1kXGeGWoSytiBBwpuIIrziJIbOlAiyy+Vip1PIumM7EFVUkft40qNOoLOSCVjbGPg/BYMqnLy8SxLdkKN2Pqx6s3uSTi2RFhgAwAYAMAGADABgAwAYA8SSBQSSAALJJoADufbACxnOJtmPkJjy/TVury3tseqR+h+Zr20itWbqdb0/DXyWaqM7yFHh3hqbJwzDKzrHl8xmBytSF3h1nQxQXpYagNOqqAvzd/ZVKytW2rdLj1PFLpk4RZy4J4PaKVc7AWnzKu9PPmX1NpLxkMFj00dxp/Dtua3R1PTjOy+R4685LLiudzb5qJ1y9O8yRFJQGWLLL55GV1OhndxZokgJH5bxJbZCabzskcxTieYEg4rLNz8vpORzWhHYK2sL8ykOtaGHVTezKRR3xW6pUpdL5RIkpv5FznuG5bLxM6o0aoLCwM8dnoFCowVmJIABHUjFZxjY8TSefVJ/Nkj2RWzcOleEpmp1HMNAeUNEzbKEl21yAmrK01kVROMOGrprv8zS1tY7rdNd8r0x77HvQ2sSZYZfhI0ojTZh9A03z3jPQbkQlF1d7IvfHlvjuslJPOPbAVMMDH4azTS5TLyObZ4lYnpZKg3t69cfdQbcU2UmVHxGmP2QQg75qVIfqjNqk/+ismOLrPLrlL0R1XHqmkZ+JFyptGD5IsQGU6hlnuijEdIr6H8B2O1VW0eqcvgt2l9yLxHw9P/cqO0vDGRhJlXEThxIUq4ZGAI8yjoSpK61o0d7xcspjYmmZun1k6nv2LRszFxCM5aZTDmFpwjU1MhsSRk+WVOxrsSGC3jGdVmkn1rdH0NWohfH4XuLHGfhtLmJEZfs2XZDZmhMltXflaQFa9wdZI9T2s/wD5CtLhnd1bsecJfIdeDpNHIIZJ2zASLVJI6Ip1MwCAaANqWQm9R3XfGfc4Sj1qOMvj7nUE08NmefEeaafNK8LKIcu3I1d2kfzSUO+kKAfdfY1seG1OuCfeRHVfKWrVdb3/AG7ldEgUADoNh+WN5LCwfYQj0RUV2OXD/wCij/gH+GPIcIi0v/DH5IrOM5MywsR1Ehbc1YHk6n2GK9keqOTN1und2nco/wDpv9jafCj5t8vlZQDl5fsyRTGdNesRatLLGGBDeZjqYgeb5W2IyrdVGGy3PnY1NkrIcL5MJhWJ+eGIjzACHyliVJbY0qUpSt6IAI3xx59UobjokmdvDObXXlo+UsTLGRzARU+nWhrayGZGlBJuhffFuLTSI2OuOjwMAGADABgAwAYAMAGAPhwArZ7N/aW/2CnYf60g/Mf9mD0H4vm6aby9bq8fBD6luinPxSKnimbLSIiatIY65B8odV2QHu9Ett8ukEkGhj3w3ReY+qfBDr9V5UPhOLQEqiNI5iQkqhIoEm+tajXbex6431p4fT0MN6yxrH6nHLcRly0yoqNOk5JKqVDrpWy/mIH7IPTVYOzWZMnW6OFSynhGro9U7dsbl/H4gy5IXmaXN1G6ukhqrpGUMeo6A9ffGZ5bSz2L/UskkcQW/OGT3b5f7QJUfQkH2xyvi4Z1ho+8SyXNQLqK06uCADvG4cbHbqMeesXw1hnjWeCvz3DloDWRKWUrNIuvdZFbTtSrdClGkE11N48rprjBwisR7r++TmRE4PwNuZnY4p3jYSKw1XKCssKW1MQQ/MWQ2pAvqDi3/oNPqIRlOPHp7diFzlFtIeMrl1jRI0FKihVHoFFAfpjWIRD+I3Ewk8Z2IyuXlzLDvqI5cf6jnDFLWvMFD/00izptm5eiI2W8I6MpBytK5pIQH1fJOSCzpKO4Zmam3Kk9wSpqWWKUnF8Z29vkdQTisr/InZAy6GWGOVYyXAgLKJouXIUJhYnS6qwpoW3Gw3Vhd2Oo8pKNj+v8lO7RRtl11rf09TtHNNJCpzmXlAVjpmiR1kRlJAfR/SR2Nwy6gQd63GJFqqZycOpfsyCWgvq/3Kl9C+4H4wQBVzMsbIdo82pURPX4ZCDpil+tK3ajtjP1Wga+KpfQ0NLrFNdM9mHH/GUSxkZTmPLKwRZEglZAWpderTpcgdACbOkdNxxRo55UrNoolnqYfhg8sRs3KWZYyjRJlyQsbEGQuwsySEEguQxNAn5mNm9votKoziprddi94J4d0ylqLHmWWseh4xcPpjhlNRCRopeRmKRou7MQSAB7ULJ6AbnELsjCvLZnS1MdPp/ie6ykvkzRPCHh3K5bS2ZngkzCj5OYhWI+wJ3f98jbsBuThanVW2/DFNRMG3UysSi3su37v1GTMceFwmNQYZZNHPc6Yz93JJad5BpQ+bZdwQWqsV1pZKPUyt5qzhE4RPmTpTUkJ+eXdWcfsxd9+8nQA+WydSzUaV56pnNlvZHPxJw/7zLcqoysbpFQpVdeVJHsPwjlMKHVSw74tXy6EpLsyOCzsX3Cs6JokkAI1DdT1VgaZTXdWBU+4xMmnujjgl49AYAMAGADABgAwAYA8yLYI9RW3vgBRyYKDlPQkiADAdCBsHX9xq/KiOoOPndTTKuxt9zRqs6o4IuaoZJUoCTJyIT+8jEoZffVG7sf3w47Xjf0lymlJGZqqvhcWcsbBgkXhoZ58zImktCgiTVYUOyiVrI30kNDdfs4+d8ZtTnGD4N/wqvpqc/U+w8Wggts25imOzNONK9zpjYXHo2sKrE92s74zZVzntXuvb9zRUox3lydeBeI4s5JMMuRJDEFBkogF21Wov5gFAPQde/biyh1RTlyzqFim9uC74ZsXjHyrRUfs6r8o9hVgdrroAB6n1RTOGsM+cSyssjKgZUisNIdzI2lr0KKpVNC23NWAAaYSwkorPfscSTbKmfxBBk+IytM9c3Kx2qgu2qKWWhpUEgkSHr6HF7STUan1bbkU4SnLEVkd8hnFmijlQ2kiB1vY0wBG30OLxAZZ4zcTZjOejZjK5T+qJInYfrMwxnaiX/9MF6RbLdSxTJ+rRoRxQz3JEQeIcLSVCtaG1a1dQNSyVWsep7EHYgkGwTjrqb54PMYeUInHfFgy+SbMFRzNbRKm9GVHdD76LRm+lDriGGhc9R5educ+38luWqxV1rkrNcGYOUz4iTlyKyymh5JdS6Wf1CsrLqPQsp+mjopOmyVE5b9jM8RhK2hWVr5lmZRNmYoo2DCFubMQQdOkEIhroxchq9EOJvEblClru9il4PppSt63wij8YQaM4x7TRq/1ZDob+7y8S+A29VDh6H2mhniyUPXf8tn+xU43TUJng7j6ZHNzF8vzDMgKyA1IoWgyLq8tE0x3U+t7Vl6zSzulhM+c1elsnq30/8AZZH5vH+UK0YpiP2THGR/nrGcvDdQiD/Q6j/x+q/kqOH8eyGZzJiiyLI8dStJ5IdALrHzAYWska+tihq3x26L608y+hStr8ufROOGPkHFvsumOcuyM1RynzfMdkck2WF7NvYG9kEmTT3+YsPkgsh0/IVpPHscufUf+7D7uOT99iPvD20NQUHsDfRjUuq08509SL8dBZGlXP8AL29RpWf7NKXP9BIRzfSN6AEnspoK3pQbYazinpLv+kvoVLYd0MgONAgBjWAKKfxdlVk0NIOnzghox9WUnTXctQ79MQu+tS6W9yaOntlFyUdkSfEXGVysJmYAgMti6JBYBiNjZVNTV309uuJJSUVlkcIObwizRgQCNwdwcdHJ6wAE4A+XgALDAFP4iy6sEIDma6iMenUCRZvUQpjoeYMQDQrzacR2VxsXTLg6jJxeULGZZnLwyxNFMUZdJKaZo2ADhGBO24IuirAXsDedGE9JLqzmLLMnG5Y7lBxfiTf6OeWysjR6PQrK5ERHsRIT9Kx9FK3/AGeteh89XTnUqt+pw8GeIBCTDPZWSSxKbJ1NpWn7noAG+l9NR+Uub1D6n+L7/wBT616fyFiC2+39C14v4VbOHLvmJXBi6xaUaIuLBfTQsnqLsAVt1v2rUqltRWc9/wBiHy+rEmzm3G8rkUMWWHNeyW06QC56l3A03tVKDVAUBjixTsl1WvBLXBv8IsZvjuZkL3MyK7WUi+7A2C1qHnOwHVq67C8e+bhYgixHSQW8t2Q8pnZo0ZEk5asSXMYEbP6F5N3JA22YD2647lqHLhfueLSQzlsj5dlItCCCdypuze5sdT74in1uXx5LEFBRfQbt4J/7vyX/AA0X/LXH0J82+TNc+x+zPOd/+3c8/wAAzwIP5RgfkMYkrOrXNe2P0/k0FDGlT+ppeITlBgGZFxbwv9uybKraZIs1mTGSTpJOZltW9j69sSvV/wCn1Dzw0vtydxodtKxymzjwXhssOShyEnlkmaRpQCDpgDeYWNre1T6Ox7YsVRjqNU7o8JfqVdVa9Npuh8svMoFgzcKoqpHNE0dKKGqLzoABsPIZcdeLV5p6l2K3gl7dkoSfJn/GfEs0ud5EypcM0qKygqdJNURdH5VN4t+HU11YlD/tg2dHqZ/6uKl7r8yZjcPqQrHh5jdexXZ85kyxplYnlJBLLGhckAgbhQSB74r3WOMlgx/Etbbp7IdD2NS+Gvh2SOXMzZqBo4+Ry/vFrWrsWcEHfSAq9R+I++Ib5qbyjL8U1Vd84+X2XIveIeNeWCw0msEKZtQjK8rKa1N7SXodSBel2ZtmUYo0afLaW2f5K2npd9irTx8yghg50iRR+USzLGvNHRXkVfMB1IBrbYkbbHGq5yVeZfI+hs1Flej6pLdYT/PH2NU4HnZoSMlxBNMnyxS3qizCgdAx/wDFAsFWALAXXXGDqdP0vrh/g+d8yMntx6DFwTMGJhlnJIq4WO9oOsZPdk7XuVo7lWOLOnu8yPuQTjhnXxTk5J8uYoiBrYByTQ0XbfUEbEdwSMd3Rc4OMXjJ1TOMJqUlnBmfHMu8D8kkayQFP4SCCdS31AAO3qK98fOW6J0TzPeK3yfT065XwxDZvbBzWI0ieeU0EQMxdjewQajsPYUPoBiNW36mxLO/t2JPKo0tbljBrnBsqYsvDExsxxqhPqVUAn+WPqorpSR8hJ5bZLY1jo8KeeeTMKVhWMRMCDJMpdXB/ZiBGtCL8zMo6EBgbwB4yPh8xR6Bmcx331LsD+FQykKB2rf1J64AQvFWQzCMI8y7SRagsTliBpIIJLncSaq6Nq9AQu+XqvNr3y2t39fT/Joaby5LHcjR5to5I/s8jLL+GLVpVdJUSOygUzaHFarB2qrvGfTqb6k5T/Dn55zwt+PoW7aKrNo/ieF/Usc3xl8y6mV4U5VjWAoF6iPJrZrYFDu2ylSAGPmXd0q/1cVKWy9O/H2MTWSeml0x3fqU/jNVTLwxr0kzAO5LEkB5ixJJJJZbv1OLeuxDTNRKnhebdWpS5FbNyqAFZtOvyr62fT3x83VGTllLjc+vslFLD77DN4h8U86CGMHTrjQzbgedlB5X69R32H7Qx15flt4+hTpipby4X3F5arbp7YhfvyX1jsSsrwueZEeCPWry8sEb2VDajfRUUiizHrsAcWYadYfW+xTs1uJYj/fsPfAPAsUdPmank6hSPuUPsp+cj9pvqAuPOtRXwbe/cq22StfxcehneY2ef0E836CeTHN//L+X2Re0/wDwo3XwgmnIZMemWi/5a43jAMC8D8RzGamnyU7fdDKvFoAoAhlTV/Fud8ZmurhUlalv1ZLumlKxutvbBs/hfPmfKQSN85TTIPSRLRx+TqwxWtWJvAg9i0xGdMR/Df8ARSf8TmP/ALqbFbXr/e+i+xc0n/Gvr9yqbNL9tn1HzExwRj+GJpz+XnJP0GNvwyKjQvc+f8ZcpWfJHvjR0nLSf6vMx/pI3JP8pMWdXHqpkvb7FPwyXTqEVHjHwrFGMxnBbStLE29Ug5iK1fXqSf8A1yvDtbKVkKnwv19D6p0quxWLnqX3KXH159QfGagSegx4zxvCybV8OeDrl8otgc6VRJL01DWLVT6BV2+oY9zjNnJyeT4bVXu+1zf0+Q0soIIPQ45ICNFw2JYhCsaCJV0iPSNIUdq6VgDJfHPhxchmMvmItsscxGxHaJo5VkKj9wqrEDtpI6FQJfMbg4s1K9XK3TSom+Flfwa5xDIRzxtHKiujdVYdwbB9iDRBG4IBGIjLF/OcOkiAVjJLEp1LKu88RG4J2+8A6agCxBplYFmxTnRKMuuvkkU8rDKPO8a1OrTKJFUnRrijmUjciRRHINRIFBlViCdNBjWOldN9jxxRF8Q8UVsvIkf2aPS6OA5poxIauKMoppt+ukjVJYIq2pSnTLK7cE+jbhfFp4DwFllnZ1cq0qN5mRioMVEBVAbUhLjzG9wALptIh8PhXGGYxab9f5LHic7JTSm017fwPPh+ViJVYtSyEIr6tapQrUWNtZBYH0YDqpxoZM0PFEOvLSKCRqAFDbUWIAUn9ksQDXYkd8Ac+CyKzusblossBCDZa3ABYkn5iBoF+pfAFvNKFUsxAVRZJ2AA3JJ9MAQYeIxSQ81vLE17yDSCuoqCQ3Y9QDvuNr2x4O5V5bg+TzKFoYeSAxUOiCFiV2JqhYBsU46g7Yispruj0zWUSQsnW8xZS8S8Ox5IR6Q0qSPofW3LALa2H9AqbM5IJIbzMpruOtPRGt4i/wAzjU3uUctbIT/GLErlAwIOpz5q1eVNO+na6bttjrxRtadIj8FSepk16CpxNTJphRGeWT5K/CVIOosdlANG8YlGI5sk8RXP8G/rbYxhh89vYYOF+G4o9LZkiabrp0kxqSbtYwN9/wARF/TFK/XW2ZVCxHjPd/UyJ2Sn+IkcfyqcrnIoGg+ahptSdJsbfKd9+lN64i0k5uzyZvOfv8yfTXOuXsPvgfKcrh+UWtJMSsw9GkHMb+8xxp3PM2ew4yXgxGl2OmYFnMxcc8g6MZZB/WZ3H+OJJLqvx7pF+t9Onz7H6L4ZBohiT9mNV/RQMbhgmRcA4LDlczxDMNIFY5mSNtRVUUGXWtE1uVdOvrjE8TnOU1Ul77GlooxjHrb9hr8LtomzMP4WKzp0oc21cf20L++s4ig3KqLfK2FsUrHjhjJdYHDMD8QeMZMtDlI8uxDOTmZD6rLM8ip9CG39q9Ti9DSRtsnOa9l9FycSvcIRjH5jhxLJRjO5bMKDcyODZNbRpRA6AlRufYY48KsliVb4iQeMwXlKa74K/wAQZljPHCFYgmAkgEgMc2hAP1SOQ3+77jGhqJqMGm+zM3w6lykppdyV8ReORRQnLvq1zp5CBa2rpsTdg/l2xh+F6eUrFYuE9z6i61KUYPltfcV8fan0q4OcyWpHqK3F9fbHkllYOLYdcHHPKx+Zq3wjzBkXOySNqkecMzHqfukA6dAKIAGwAoYo3RUZYPkfEaI0WKEeMIeslm0lRZI3V0b5WUgg9tiMRFA7FgOuAMu+NmRLLCwZgsgaJ1B2bpIhI/dKtR6+Y+puWmKk8M0PDqY3WuMvR4HzwpxH7Rk8rN3khRj9Sov+d4iM/wCZPzuaSJGkkOlVFk/+m5PsOuPG0llnqTbwjJ8/muZmZMwsaqHB+7YyEBipTmeWQKJdPcDsNyQGxiy8XgpPEcm5DwWTisywyHlzRKs2pgASTtsbCgDsoC6QBsABjN1V0rn5j44NXSaeFK8tc8nUxiwa8w6MNmH0I3B+mK8LbIfhbRYsorsWJJMvPDPiE5ZiszF4nPmkclpENAAsx3aMADruvWyOm5o/E+tqFv5mBrvC+hOdP5Gg8QygmjaMkgMPmU0wIIIIPYggHGyYgr8JzIgkzMNaKzAcEbLpLC1B6eWDluR6E/snHMXvg6aeEyw47MWkEYFrGA7DpqYk6B9F0lq9dB7Yg1E8LBLTDLyVXDImKRmUGoV0xofwhPLrYdDKQPmFgDZTRJaGy3qwkTV1Yy2MfhtKymXvcmJSx9WZQzH82JP54vLgpvdlX4xzCvkmI/8AiIlH8SZyNP8AMuO4fiIrfwPJmvip3nny6xJqVQ513SkkqL/gBUjV3PQHvW8Vvr8vd7J/r6HnhedO3OS5RIyWTWJWAJv/AMSStyeyqOw36e/djY+Vna7Gsr5Lt82W7LZWSzImRNpYCgoKlutnyldye582/X6nFaa61lPLTS9t88ERUeKcxoyEtjzPEwAPqykn9BZ+tDFzRVuesTXCZ3GPV+RrECaVVR2AH6CsX28vJbRA8SZ7kZXMSjqkbFR6sRSj82IH546qWZo8lnGEYvFkgVig6h2jh/tukf8A1x1Rmd6fu2aF+IUNeyR+k8bZgmUeJyYeK6EjaRp5IcwiDSA5SKZJRbkLYSIMAT8xXpd4p31Zmp+zRPXP4HH3GvgqQqHEMTxWbYNFJGL9AXXSQPRSQO2M6zq7vJLHBy8WZsplZAhqSX7qP+OXyA/RbLn2U49rwpdT4W/5Hst9l3E/jfgbKZlUDoUZECK8ZCtpUAAGwQQAO4xUq8Qtqb7p7/mXp6SE0sk/jORPLhZAWbLurKO5UKY2Arq3LZiB3IGOtBqlXf1S4ZDr9N5uncI84DgOWYc2WQFWmfZTsVjQaVB9CfM5HbXXbHviOpVtiUXsjzw3SuinEluLPxS4cJDkpL3WUrXqpXWT+Wiv62Lfgbbm4fJlmdPmXV49f6lHj64+kPEsmmtiSTQA6n9ccyeCOy1QXu+F6lnwTxPJlEzSIrKcwiqHtajILW+xu9DGtuoXtitbHqkm0YviGmd10HJYXDe37Ft8OeLzZeZo4vPCU1/Z+50kBjESaEmkg6TswU9DviLVuNeJPh7FbxbSxjKM4cNfY0Lj3EctmocugdXWedQo3BBiuVgRsyOugjeirEDY4q3T6YOSMeKy8MzrxpxWdpDlZmDplpCUcj7xg8alQx6MVVyNVAnvuLNvRfHBWH0HhGlSl5qft+poPwnkJ4ZBf4XlUfRcxKo/kBiKX4mYeoWLZr3f3PHxEzJqGLsxLt78ugAfbU2r6qMZXitzhUoru/0L/hFKsu6n2X6idj5s+qDJ8MaTnzoCWjKoVAssgXWQB3Ya1YfQgbnGjXBSoUH33+yMW7UOvVOXZLBCyubaoxKpV22bbYHSGBPoGDLXuwGIr9I4uTjwt/7+Rb0+ujOMc8t4JuKZee63NQ8MveUy5u7hTf18ox9pVl1rPofC24VkkvVlL4rCq7HSXQxapFVDI3k16dKLRLv8oP7v0xzZFOSbZ7W30vCI+SkVY9Wo6iq2sr6jH5QNLHdvL3JJN3viq82SwyzHEI5R74HxVMzEJYyGQswBF0dDstix0NXiOyHRLBJXLrjkE4qIly0Kgs8ClQu9WtQJrI6LoYyHvQFAkqDoQmmkUJQabOHi7Kg5doNTFcvG0sjA6S8zKwjTat3kYuVB7IOjY6lJRTbOBelYli1Ksj0AABSIvRR+6gP0JPbVt8bdcrZ5/wCsf1/q/wBCSTzufEUXQ+VP8xF3+QPX1J9MQyk+nfmX2OTnM4PXYMDuegjXdmPsen0IOJYRa45X/wBuEgKPifOGVJm/CI2Cj0Gnr9T1/QdsamjgqpRh77/M1q6PLpk3y0zdBjp8lWPAj/FDP0kGXB3kYyMO+iGj/wAwof6pxJCMultfI7rcfMXUxb8H5Xm8Qyi9QJDI30jRmB/t6P1xJoI5sb9EWPEJYrx6s3bGuYwkfEXh1yZPMAlWSQx8wHdDKAUbfY/eoiUdiJGB2JxX1TaqbSzglpSc8PuU8/G2EpXOMHhjVGbkRsPPJJoQSrrZyrt8qrtYOqxWM6hqyvqgsfP9ixbB1y6W8kbi0ss0seYnURxRMGjj1EyqTagaFGhpZGZV+Y6R5RZYnEPmwlGVNe8ntnt/gkVMotWT4RZcLznOiSStOobqeqkEgqfdSCD7g4zrquixw9DQrn1x6iHwvi5lcgpoR05kDE3zYw5QtXbfSa/ZdD3rE+o0nk1qWfn7ENWo8yTX5e55zXEJFkMgA+yROIpX7h3AOrp/RoSisQeshv5DjuvSdVP/AMnuvkv5OJanFmOy2FbxlnhJm+WCPuI9xf4paY7eyqn9o43PAqemtzfL+xpaLpldJ/8AlYX15/YqMb5rkdv6X6J/i3/84jf4yq3/AL3yj92e4rsk7bD/AK+mPY7s6r3k5Dt8NfDtv9rYsEQlYkHQtTI7fwiytdLBPYYxPEtSv+OJh661Oflw4X39hyzGWRsynLRBICJJnCgMVAYIpYbkltwDeyN6jGam1Dfvsv3/ACM1pNmaeOJh9uzRPRWUfpBEcb/h22nTfufQeHSjXp5SfGW/yRrvgXhjZbI5eJxpcLqcejyMZGH5MxGOHufL2Tc5uT77lF8QxU0HvG/91kv/ADDGJ4xF9MZe7/X/AAbHgbSskvZfp/kUJcwFYAkUSF+jN0B/i6D3r12yI0SlW5JcG3ZqIwmot8jh4Zy5XLKVrVJcgvp5z5brf5NI/LFx4jiPZJGBdLrslL1ZX+MsovJV2CnMM8UYYArYWdJWoFj0WNjvZ2O+JIzxGX/nD/VNHlMHK2KXqv03KSGnZkB2RSzkbkKpAIUfikJKgAdCy31ANXTaWTalJd/zNbXa6FcXGLzL7GscEyfJy8ERABjiRKHS1UDb22x9UlhHyjeXkpuLQPDJLLpLwvTsV3aMrGqny9SlID5bIJO1GxBdU5bompt6NmU2W4vA0zLcaaLq5VBOsAk6AaAIPU79dhis65JbFlTjkkzccy6jyyI2+nyMpAPYFr0J/WIxyq5SZ07IxWTxqlUPLKyCNXBViAYwQFA06WLzsGHlXSlne+ii4q4Vrql2KU7ZS2KXN54uaAYhW1BSQW1N1klYbcwjsNlHlUUN8DX62V/wx2h+rI0c40Nkncn9AB2H/wCe/wCQxj2WJrpjwekTMPy1OsxhbJ1MxFkkmtFeY79Ad/QYswxbNOGc4x2++dj1RbeEUXEuIGTZb0HqTsXo7bfhQdQOp7+96FarXv8Ab+X6s09Lo8Prs/IhNlTL90otpfuwLABL+UbnoN8TVJuax8/yL18lGDbNg4NxNXgy5chJHQAqSL5ijS6e7K4YV7HE04PqeDIjLYpPHXFJo8tIvJCGSotbSLusmzcoL5mITUfMEqid6o91xSTlnjf6iPxzUSv+EmS1ZqeYjaKIRqf3pW1MPqFjT+1izoIYg5epJ4jPMlD0NYxfM4hcZ4auYheJyQGA8y1qUqQystgjUrAMLB3GPGk1hnqeHkTOL+G4Yp0iUFY85l5Ine7kMsbCVHLHrIFMzA/ujoBWKuoSjBOK47HcG3I6cI4TMZFkzWi4hSBDas5BBmNi18uyr21Pd+UjLUa60+jv+i9C5Kcp4z2IvFPDsuqZYnRcvOS0m7CSMt/ScsAUeZubJBVmY+awBIvLlOMp8r9fQ5Upxg4rhn3gXCBPw3h1MY5I8vE0cigEqTCoIIOzIwNFT7dCAR1bJKySaym+PU4gmkmmWOehjyfD5hWpIoHLagCXOlmYttRLsST6ljjmLc7Fj2PZLEWYRFmYdIUzKJE2Llwx1AAE6rIdTXYkVXStvpoOtRwng2dPdpHUlGXTJevOf3RKyXElexYsHTqF6GJF0G6XX4evXriSFqe2S5pvEKrH5baz+j+X8HV9pFPqpH5ggj+WrHT/ABInn8N8W+6a/cl5XKNI6RR7NIwVduhYgaq9ANz7DHN1irrcn2PNTYqKZSXPb6mucW4hFw7KKFAIRRHDHfzMF2BPpQ1MfQE4+YqqnqLcep8zXXKySguWVfwznaSHMySNqkfNEs3qeRB27ADYDsKxL4hWq7FFdkiTUUqm1wXbH2OvAfCXOz0+cnoxrOeUnXU8dJrb2Vl2HqL7DGjRNqiMStZq5eV5C2Wcv3NDx0Uxc8c8LaaANGCZIW1hR1ZaKsvudJsDuVXFbVUK6twLOk1DotUxW4HAr5N4JiI2n1eYGg/NA0vGxrUQCoHcFQDRGM6ymdMljhFiVytm5d8lrxnhskiwLBJyhFKrON/vIlBDR2OljvW1DEVN0YTbmsnM4NrCZWeKsn90jCF81PGFUKHkVaJUO5VWAY+256DpeJKGnJp7R57HknKCyuS68IZJpY42liWKOJiI41GkNoYgSFfwCxqCb0aNmgTo1aeMZOec5K07G1gcMWiIXuIZ55JXjVtEcZCsRWt2Kq1WflQKw6bk9xXmr3XdGyLFNKnuxem4enMhjrUi6gVYkqRs3QnzsCANR7lLsixXU3hkzgspC54i4sJs3l42UtHAFeRF3Adk10b2Aootn9th3xG3jGXsTdcIVOT5ex2dJXAzEiKolNBUZVIIDeUa9IB0ghnNMSCPKoAxDqa5WwxCW3o+P6/LgpSi5fEX/CPDck0aurxIjCxQaQ9dwR5KYGwRZ3vEUfBep9Vk8/Jfv/QhIHEODyAMonKOJTHaomkXq0Ehgx3BjJF9z7YjehoqscXHOFnn/BPGtOOclDxfwsY45JNTSy5ZI3lkNkssrzK4AJ8qIFRq7BD1JONCtK2iXSsen0JanGm5Z/vJB8M8L+2TiIEiMAtI49AQuhW6ayTW3yiz1rFaFTgvMl9EXtRqMLohyVMsDqrxFOZKmpWTpqaIHUTfRfKWs9t8eqpu3C2XqdPURVGXv7Fzls9mMouYycgjdXvWkqs63IL5i21lXvUQb3voQ192WdMk2s+jz9/cr16eFscxePVEHhHhmWXS8SgLy35Z6vMYdFqCfwkFgDYtx6Deaut2xkpvf09Dmd8arIqC2XL9TWPhbw0xZFXZdL5hjMwIo01BAQeh5Sp+d4vVQ8uCj6FC6zzJuQ34kIwwAueO105dcwOuVlSYn0RSVl6d+S0mOLI9UWj2Lw8krGEXkcc6fu5P4G/ynHseUJcFb4N/7vyP/Cw/8lMd3f8AJL5s8h+FEfxxA0uWGWjcI+alSFWKhgAW1sdJ+ao0c13rEujjm35HFr+EgJ8GshUQIdtL65WJ88xo+UkUESySQgF7b7Y1yoOeb4flosq8ZgQ5dENwrFqBAHQRqPMfYCycAfnjxVxfKJK6x5fO5RlplimCsPUAq51xhht8zAA7DEkbZLkvVeIXV4TeUnncbfhnCsuYM9jlwR6r7BpAVBvtSCS/qMQ+J3ZgoruaniOqjbGKi/f+EWo8PZri0z5hmGXyytoy4kicyMmxaQKWWtZrc/sjbbdpY+RHbkzada9O24JNtcvsMXhrgy5J8xlld3+SbU+mzzFMfRQAB9zih4g3Kab9CPzpXSc58l94Ra8ux/8AmMx+n2uav5Vi9X+BfJFSXLKLxzxO2WFHbTpbmCNtJDHSFBYEHYajXrXpiLURtkkq2U79VCt4zuK/Pk1IwkzUjuijkR5h41DDqR94o1G603vWwO+KClqMOOcJNvL+x1XZ5m0WT8j4gmMhiV5wvLDhjoeNg5oU0gLa7s0QMRz1V0I5bT3xho665oMhxPMiIpInOKbO6P5lXbzs2hVLgeYoBdDv38jCuck1tku03zkuNhk4VwnMgEs4k1G9TsulRX4EjTcd9279egxaloerbhHSvxwM+Vh0Iq3ekVZ7/pjRjHpWEQN5eTrj08K3O8GjkYvbo56lGK6q23HQmtrq/fHMoRlyjpTlHhlHxzIcuhlY2aZUZixIZypVgPNK1tUmk6dwB6WAeLK8xxE6jNp5M3izX/aI4QrG5VVm/FVhSdibcAG3PQDavw5PlOUv9zn0z/e3sWYaWTrdk3sPiTRwKineA7Rvu4Xr5Sdz602/cGqGqd45zj9CSKS2LfweI6nMOkRNJsF2GvSNZA/CD5fSzqb8Vm7Q8wTyU7kuvYgeJQBLJpI2MErC9xUoDWO1xoK9d/TFPWxxZF+qa/Qkofwv5lj4ZTU+bJH/AIipv3CwRt+lyMP1xPoVilfU41D+NkYoq5+VEUKseVhoAAKNcuZugOnyDEeu/DFHtC3ZE8RZGJMvnZljQStl5NThQHYCM7E9T0H6D0xUrlJyim9sk01sd+MeHcvmtBnj1FOhDMjV3UlCCVPoccxm48cHqyuD3KFjzGQCgKpkeNQBQA+zSvQA6D7vFvRN9UskNywkNYxpFcMAfLwBQeIOOINeWjjOZnZKaFSAqq4q5XNiNCL62x30q1Y4nOMFmR6k29jlwbLPFl4Y5H1yRxqrOPxFVAJ39axizkpSbXBdimkeOMZnQmnqZAy17CNmJ+gA/mMe1rLPJvYh+C2P2LLKwrTBCF2O68iM3fQ76h+WPbvxs8g9idxPhwm5Z1vG8T645E02raWS6YFWBVmFEHY/nhVc63lHs4dR5i45mIDWaj5sf+vy6sSB/tIN2G1eZC/ckKMaVWqhPZ7MrSqaL3KcRim1CKRWK1YB3Gq6Neho0e9HFhNPgjE3ifwoyMqqpDD7zmSyWGnmO+zSsCygk2QtX7Y9AcM4Nl4l5MMaxwz5rQUUDdYVKkE9SH5JsmyQ7euKTfXqMeiJcYgPgGLpEUHEhpzsf+0gYE/7qSOv+a2KWuXwJktL3O/h1tOTRvZn/tOz/wDXFuH4URy5ZmiSFgGbctuT6k7k/rjo+Xm3KTbBhYr/AM//AKOGOwjJpqS5R8GYzGi0ClVZ+a2m6BtlZQGFNZHkPUEVjHu00FY3Lv8A20b0F5q8z+0+5deGOMAuYbWgoYaQ1Rkkpodm6u7q5s0dQe9ytxWVSnHqS4/v9DR09ufhawhx8PSaQ0PZN0/3bXQ/qsCtDouj1xp6S3rr90cWw6ZF1i0RC3xfj0qTBIUVwpAfUSNzR6i9IAK2dJ612OIp2KLJIVuSyQeJZmbMxjVIcvEwDnlMBIAKYBnIIo9wFoURZu8Q2ajskTQoxuxa4Vx37PztKc9wpaJ5JdRUsW1KFZiyrp0khSBvV7Yr161RWJ5e+Ft9yael6msbepA8GxQZjOmTMQcoMRJEUuKAMoAKaSAGL/Nps359uuLFLUpuUo4Z1qcwpjXCWV+p6zWdnlnzFppvVy5NjCZK5YZAhJ0UoOprY6jWkE3l6+2M5byTSe6XOETaWpxjlLlbN+pa8AgzZ2iWQq0YEjBgmtomaOw5Ni2D2QQ1KnY4taGu5Qk1sm8r2RW1c4OSzytmMZ8OSNC6ApCGVvLH5mZmHVmYULPXYk/tYnhovi6rHlld3bYisEPh/GxDLao7/aohIIowC4dQos2QFVkIUuxCgxgXZxHo7PLjKEuzOrl1NNdyzycTmSWaUKHl0jSpLBVQGl1EDUbZiTQ61vVmHU3KyW3COqoOJH8RjXlsxEu7yQuqj6xtufQbVfrjilNzR7N7FogvpuPUbjoD1+hx46pJ8HqmsEPisD/dSKhYwzK9WoOnzI5tiBsjsdz2xPplKE8tbEdrTWxbQ8XiLBC2hz0V/KW/hvZx7qTjTUk+CsTrx0DP83xXMSZyeBZpVdGJCK0UcccKrHTsWid2Z2dqrbYjy6STWutlDfsdximffDXFVIiSLLMkc1Ora9TsrxmTnPYshvlLFmbUQCN7xSug3luWWTwljZIZxipklKXP8W5hfL5VDmJiCraTUUVjrLJRCdflFuey98W6NNOTy9iGyxYPWShzWVhiifL85Y0RNeXkVjSKF1NHLoI6XSlzia3RybbTOY2pLB8m8U5VB95Lym3+7kR45TXZY3UO5/hBvteKz01qeMEvmxKHxPnAIp5kzrSGRf8AsuXgolnMYCio7eQawXNVQJ3oDE1MW2o9PHcjm++Rn8HcOmDSTzFwrjRDHJZlSJWJ+8YkksxJYBiSoIBN3V+utQRA3kZ3O22JDwQ+B59X+wRgnWkoD+7jJyM/5hmKkHeww7Yo1QkrnJ+5NJrpH7F4hKDxLII5MvM/lRC4dz8qhk2LHoq6lAs7dMVtVFyreDut4ZS5mGaNI1JWWJVCR6XEUoY9CNbcuRyKA8y99jqOKr1EpYitmiVQS53FNBpBG9JsWII7lQTY2sivSwQCaxfjYmfN6jR2QllLK9jtk4ebII1ZVY313qgTuB9Om2PLrFVDqaOdNpZXWKD2Qyf6BjaMoQV6feKx5mpGsNq9m3C0V9u2MWeok5dTPqa9LXCHRFYRx8MeFpwzO8sYjb7t1VbMiQs6gMaXSdRZgymwCO4JOtRD4cp7PsU+joeC5zGSnRtKmTULCTRiMkq37YcaQ1gXtRoEVuBB/p7Kpt1cMs+ZGccTL/IM5jTmCnrzeljaxRNA9avvi/HONyuxZlykx5t5eYs7MGKtDRXW5FFpRtpagdjVdxirZVOUslmFsIxweeIZPMtC9RCMBejMHkIHUBI/L0v8f5HCOna3bPZahNYRBg4CeZEXLMg16Y2O1grTUTZHlJroLWgKxHJNrgki0nySOPcPeVDEiO0jHVtVLQAJJchV8uw9+xo44VM5po6dsIFMPDEyoITGXWRK0ysX3Y6TzJCSO4Ole3y30xTs8OulZCefizu1wkTR1lajKONsfmaDwLhiZbLwwR/LEgQe+kVf1J3xvGSV3iyeRBGyc3QNRcRXqLBLQEgEqhN2fXTfoY7erHwnscZ3KnLQTRc1YYoyVeiNwzkxo2oamtlBcKWLbaTQ2CnPlW5rMsk6ljgvkjbuN+9A4rOuWeCZSWCJmZLJREZ3II8q7Lf7TmlXttd+gOJ6KbG0yOc1grU4cqFBpUaUUOskcixyMgcEs+gqd3BBs9PpVyUGiFNEpeBtYtlZTHpZiuon7rRtqWwLo7NXtZvEeT0icUWRYo4SkCq50VQZdW7XoYU6aFZnB0kC6PfEUnGUtux1ukK8XhTimZVZ8rnGyMEgDR5a3IjFdvZj5wKFBgKFVjRgmorJC2aTxngaTlG1yRSoCFli0awrVqTzqylTQNEdQCKIwlBSWGeJ4KXK8AzkEa5fLyQGFF0xSShzIiAUoZFpZCo2BtLoWPWvLSQlLqZIrGlgnxeE4tASSTMyrXmDzyEOe5aiNj+z8vtWJlVBPKRz1Muclk44UWOJFjRdlRFCqPoBtiQ5O+APhGAI8GQiRmdI0V2+ZlVQzfUgWcAScAGAKpPD0AzH2kIRLv0ZtFkEFtF6dZUkaqsg48wC1x6D4ReAKKTwhlCWIjZVcENHHLLHE19SY0YKSe+2+OelZzg9yyRw3w5loGLxx+djZd2eR7AoeaQkihtt22x7hDLPGf4U7S8xWU7UA6klRW4VgdlJCkij0O/Sq99Hm43O4WdJ5i4E1ANmJT6kLECf7mw+m/v3xwtDVnOD13SLbLZdY1VF2VRQ3v8Amdyfc4tpY2REdcegMAGAI3E4y0MqruzIwHbcqQP54AXT4ak0kBlUEEBFdgADywabTdsFN7V02O+OelHXUzvkvD7IteXUtaDqJo81n66RflIW67VsMdHIf6AfzkhHOpWGpjT6ZNXmGjY6bF+bqe2APp4LMXka1AYEUGNEakIWtFhaUr1PU0B0wB3/ANGSWNKxKraLUM1KI5mk8vl31Bq7VXpgCG/hQBV5VRNpYOUNBySho2p2IUrfUA7Y8cU+T1M8t4Ze0INAMTo5hZFBZTQ1IW7H5SnWumPFBIZZO4dwqSLZBGorSaZvNbEmQjTQcDtv1O+wx0eHMcHfQq8uLbqut9LnTp1k6dmveqPXreAI/wD7IxmtY1ebz+eQKw5YAtQdP9IA1eu/XHmEMkiPwpA4Q5lTO4jC/eM0iilptIbbzfiNWwoGwKx4opPOD3LL8DHR4fcAGPO4DHoDABgAwAYAMAGADABgAwAYAMAGADBAMAGADABgAwAYAMAGADABgAwAYAMAGADABgAw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28" y="3118594"/>
            <a:ext cx="2641787" cy="1979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87" y="4107519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329" y="632877"/>
            <a:ext cx="2433022" cy="3011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31" y="3954760"/>
            <a:ext cx="3091335" cy="2285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002" y="1358043"/>
            <a:ext cx="3020469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457" y="1416025"/>
            <a:ext cx="38550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tendrán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adivinar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amilia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describiendo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Las </a:t>
            </a:r>
            <a:r>
              <a:rPr lang="en-US" b="1" dirty="0" err="1" smtClean="0">
                <a:latin typeface="Bradley Hand ITC" panose="03070402050302030203" pitchFamily="66" charset="0"/>
              </a:rPr>
              <a:t>reglas</a:t>
            </a:r>
            <a:r>
              <a:rPr lang="en-US" b="1" dirty="0" smtClean="0"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latin typeface="Bradley Hand ITC" panose="03070402050302030203" pitchFamily="66" charset="0"/>
              </a:rPr>
              <a:t>acentuación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 fontScale="25000" lnSpcReduction="20000"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mayor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fuerza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voz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deposita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vocal de la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TODAS LAS PALABRAS TIENEN ACENTO.</a:t>
            </a:r>
          </a:p>
          <a:p>
            <a:pPr marL="45722" indent="0" algn="just">
              <a:lnSpc>
                <a:spcPct val="120000"/>
              </a:lnSpc>
              <a:buNone/>
            </a:pP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TILDE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representación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ortográfica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ALGUNAS PALABRAS NECESITAN TILDE, SEGÚN UNAS DETERMINADAS REGLAS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 algn="just">
              <a:lnSpc>
                <a:spcPct val="120000"/>
              </a:lnSpc>
              <a:buNone/>
            </a:pP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6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Reglas</a:t>
            </a: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6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tilde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agudas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el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vocal de la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primera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sílaba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final de la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tilde CUANDO LA PALABRA TERMINA EN -</a:t>
            </a:r>
            <a:r>
              <a:rPr lang="en-US" sz="64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-</a:t>
            </a:r>
            <a:r>
              <a:rPr lang="en-US" sz="64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VOCAL: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le-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ca-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fés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pa-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en: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-ne-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pa-red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pa-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</a:t>
            </a: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llanas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el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vocal de la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sílaba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final de la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tilde CUANDO LA PALABRA </a:t>
            </a:r>
            <a:r>
              <a:rPr lang="en-US" sz="64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TERMINA EN -</a:t>
            </a:r>
            <a:r>
              <a:rPr lang="en-US" sz="64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-</a:t>
            </a:r>
            <a:r>
              <a:rPr lang="en-US" sz="64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VOCAL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 algn="just">
              <a:buNone/>
            </a:pP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-piz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ál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-bum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-lar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/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en: di-ne-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gra-cias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o-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-gen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esdrújulas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el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vocal de la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tercera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sílaba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final de la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tilde SIEMPRE:</a:t>
            </a:r>
          </a:p>
          <a:p>
            <a:pPr marL="45722" indent="0" algn="just">
              <a:buNone/>
            </a:pP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bo-lí-gra-fo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-ta-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lám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-pa-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Acentuación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448748"/>
          </a:xfrm>
        </p:spPr>
        <p:txBody>
          <a:bodyPr>
            <a:normAutofit fontScale="32500" lnSpcReduction="20000"/>
          </a:bodyPr>
          <a:lstStyle/>
          <a:p>
            <a:pPr marL="45721" indent="0" algn="just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voy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leer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subrayadas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tilde en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necesiten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según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reglas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acentuación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estudiadas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4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2" indent="-457200">
              <a:buAutoNum type="arabicPeriod"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pizarra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negra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2922" indent="-457200">
              <a:buAutoNum type="arabicPeriod"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timidos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2922" indent="-457200">
              <a:buAutoNum type="arabicPeriod"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cuestan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cincuenta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dolares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2922" indent="-457200">
              <a:buAutoNum type="arabicPeriod"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marron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2922" indent="-457200">
              <a:buAutoNum type="arabicPeriod"/>
            </a:pP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lapiz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900" b="1" u="sng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2" indent="-457200">
              <a:buAutoNum type="arabicPeriod"/>
            </a:pP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Necesito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blanca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49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pizarra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2922" indent="-457200">
              <a:buAutoNum type="arabicPeriod"/>
            </a:pPr>
            <a:endParaRPr lang="en-US" sz="4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sílaba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nunca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tilde a no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haya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igual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grafía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pronoum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(tea)</a:t>
            </a:r>
          </a:p>
          <a:p>
            <a:pPr marL="45722" indent="0">
              <a:buNone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(article)				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pronoum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2" indent="0">
              <a:buNone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(preposition)			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(verb)</a:t>
            </a:r>
          </a:p>
          <a:p>
            <a:pPr marL="45722" indent="0">
              <a:buNone/>
            </a:pP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mi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(possessive adjective)		</a:t>
            </a:r>
            <a:r>
              <a:rPr lang="en-US" sz="49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9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9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pronoum</a:t>
            </a:r>
            <a:r>
              <a:rPr lang="en-US" sz="49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448748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paises_de_habla_hispan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69" y="315478"/>
            <a:ext cx="6831105" cy="630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90" y="2349538"/>
            <a:ext cx="4766779" cy="22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Las </a:t>
            </a:r>
            <a:r>
              <a:rPr lang="en-US" b="1" dirty="0" err="1" smtClean="0">
                <a:latin typeface="Bradley Hand ITC" panose="03070402050302030203" pitchFamily="66" charset="0"/>
              </a:rPr>
              <a:t>nacionalidades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mundo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hispano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35" y="3990398"/>
            <a:ext cx="2333333" cy="2323809"/>
          </a:xfrm>
          <a:prstGeom prst="rect">
            <a:avLst/>
          </a:prstGeom>
        </p:spPr>
      </p:pic>
      <p:sp>
        <p:nvSpPr>
          <p:cNvPr id="4" name="Oval 2"/>
          <p:cNvSpPr>
            <a:spLocks noChangeAspect="1" noChangeArrowheads="1"/>
          </p:cNvSpPr>
          <p:nvPr/>
        </p:nvSpPr>
        <p:spPr bwMode="auto">
          <a:xfrm>
            <a:off x="5877147" y="1024759"/>
            <a:ext cx="1454737" cy="1454737"/>
          </a:xfrm>
          <a:prstGeom prst="ellipse">
            <a:avLst/>
          </a:prstGeom>
          <a:solidFill>
            <a:srgbClr val="7BA0CD"/>
          </a:solidFill>
          <a:ln w="76200">
            <a:solidFill>
              <a:srgbClr val="D3DFEE"/>
            </a:solidFill>
            <a:round/>
            <a:headEnd/>
            <a:tailEnd/>
          </a:ln>
        </p:spPr>
        <p:txBody>
          <a:bodyPr vert="horz" wrap="square" lIns="9144" tIns="9144" rIns="9144" bIns="914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Europa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español</a:t>
            </a: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/a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6" y="1081720"/>
            <a:ext cx="2685714" cy="268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90" y="1431256"/>
            <a:ext cx="3571429" cy="35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092" y="1081720"/>
            <a:ext cx="5152381" cy="5152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4" y="4474033"/>
            <a:ext cx="2106660" cy="21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países</a:t>
            </a:r>
            <a:r>
              <a:rPr lang="en-US" b="1" dirty="0" smtClean="0"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latin typeface="Bradley Hand ITC" panose="03070402050302030203" pitchFamily="66" charset="0"/>
              </a:rPr>
              <a:t>habla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hispana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448748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escuhar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Muévete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muévete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cantante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panameño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Rubén Blades:</a:t>
            </a: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www.youtube.com/watch?v=GFmHhV807BY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oírla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nacionalidad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menciona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cuyo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idioma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oficial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canción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mencionan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sí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idioma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oficial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u="sng" dirty="0" err="1" smtClean="0">
                <a:latin typeface="Bradley Hand ITC" panose="03070402050302030203" pitchFamily="66" charset="0"/>
              </a:rPr>
              <a:t>ser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448748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el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expresamos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significados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2000" b="1" u="sng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Identificación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¿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¿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Ella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endParaRPr lang="en-US" sz="20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profesión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Ella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2.Descripción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esenciales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	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simpáticos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La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nieve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blanca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Origen:			¿De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Argentina. /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argentinos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impersonales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estudiar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Posesión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El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Juan. / El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Destinatario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El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cuaderno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Marta. </a:t>
            </a:r>
          </a:p>
        </p:txBody>
      </p:sp>
    </p:spTree>
    <p:extLst>
      <p:ext uri="{BB962C8B-B14F-4D97-AF65-F5344CB8AC3E}">
        <p14:creationId xmlns:p14="http://schemas.microsoft.com/office/powerpoint/2010/main" val="10279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u="sng" dirty="0" err="1" smtClean="0">
                <a:latin typeface="Bradley Hand ITC" panose="03070402050302030203" pitchFamily="66" charset="0"/>
              </a:rPr>
              <a:t>ser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la forma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apropiada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valor en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Marta ________________________________ de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Unidos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_________________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necesario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participar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computadora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 de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Juan.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profesores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española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¿De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quiénes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La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 para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 de Costa Rica.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simpática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guapa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__________________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obligatorio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estudiar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aprobar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Los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regalos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 para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papás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colombianos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perezosa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 _____________________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secretario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175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Valores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verbo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u="sng" dirty="0" err="1" smtClean="0">
                <a:latin typeface="Bradley Hand ITC" panose="03070402050302030203" pitchFamily="66" charset="0"/>
              </a:rPr>
              <a:t>ser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u="sng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64" y="2122953"/>
            <a:ext cx="3161460" cy="3793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61" y="3319118"/>
            <a:ext cx="3988536" cy="2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Nacionalidades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encuentran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atracciones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turísticas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siguiendo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Machu Picchu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Perú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Marta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peruana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Cataratas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Iguazú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Islas Galápagos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mi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Arenal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1" y="1994649"/>
            <a:ext cx="1033464" cy="822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2" y="3110676"/>
            <a:ext cx="1033464" cy="762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2" y="4187790"/>
            <a:ext cx="1084324" cy="814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0" y="5364031"/>
            <a:ext cx="1043985" cy="10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latin typeface="Bradley Hand ITC" panose="03070402050302030203" pitchFamily="66" charset="0"/>
              </a:rPr>
              <a:t>familia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y,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wlcmedia.csumb.edu/Spanish/Puntos_de_partida8/Videos/ch02_minidrama.mov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Nacionalidades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 Bosque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Nacional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madrastra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Punta Cana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suegro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Lago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Atitlán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cuñadas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Islas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Solentiname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nieta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 Canal de Panamá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______________________.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yerno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1" y="1244504"/>
            <a:ext cx="926162" cy="621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59" y="2181203"/>
            <a:ext cx="925888" cy="925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9" y="3407822"/>
            <a:ext cx="925888" cy="925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16" y="4505125"/>
            <a:ext cx="951583" cy="9515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4" y="5628123"/>
            <a:ext cx="925888" cy="9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latin typeface="Bradley Hand ITC" panose="03070402050302030203" pitchFamily="66" charset="0"/>
              </a:rPr>
              <a:t>Por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latin typeface="Bradley Hand ITC" panose="03070402050302030203" pitchFamily="66" charset="0"/>
              </a:rPr>
              <a:t>? y ¿para </a:t>
            </a:r>
            <a:r>
              <a:rPr lang="en-US" b="1" dirty="0" err="1" smtClean="0">
                <a:latin typeface="Bradley Hand ITC" panose="03070402050302030203" pitchFamily="66" charset="0"/>
              </a:rPr>
              <a:t>qué</a:t>
            </a:r>
            <a:r>
              <a:rPr lang="en-US" b="1" dirty="0" smtClean="0">
                <a:latin typeface="Bradley Hand ITC" panose="03070402050302030203" pitchFamily="66" charset="0"/>
              </a:rPr>
              <a:t>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original: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biblioteca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para ______________________________________________________________.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padres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para ______________________________________________________________.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nesario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amigos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para ______________________________________________________________.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para ______________________________________________________________.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____________________________________________________________.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para ______________________________________________________________.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posesivos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Adjetivos</a:t>
            </a:r>
            <a:r>
              <a:rPr lang="en-US" sz="20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					</a:t>
            </a:r>
            <a:r>
              <a:rPr lang="en-US" sz="2000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pronombres</a:t>
            </a:r>
            <a:endParaRPr lang="en-US" sz="2000" b="1" dirty="0" smtClean="0"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mi/s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	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/a/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	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¿De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¿Son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	No,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concordancia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siempre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refiere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posesivo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no con la persona 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posee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n-US" sz="16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posesivos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grupos de tres estudiantes, escribid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adjetivo posesivo correspondiente a cada pronombre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(tú) gafas:						12. (vosotros) coche: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(ella) falda:						13. (ellos) moto: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(Juan) cartera:	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14. (nosotros) amigos: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(usted) pasaporte: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15. (vosotras) pueblo: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(tú) radio:						16. (ustedes) hijos: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(yo) mesa:						17. (nosotros) país: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(usted) hija:		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18. (ellos) casa: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(ella) reloj:						19. (ellos) ordenadores: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(yo) amigos:			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20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(nosotros) trabajo: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(él) padres:		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21. (ustedes) casas: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(usted) vacaciones:			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22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(vosotros) libro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Ahora, sustituid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segmentos anteriores por los pronombres posesivos correspondientes.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posesivos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parejas,  completad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siguientes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el adjetivo posesivo correspondiente: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Ana tiene un examen a las 10.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________________examen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difícil.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mi esposo y a mí, nos gusta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¿Tú bailas con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padres?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Vosotros nadáis con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amigos todos los veranos.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Yo invito a todos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amigos a la fiesta.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Sra. Colón, ¿dónde están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hijos?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Todos los padres aman a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hijos.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Tú colocas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 de historia en la mesa.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¿Ellos visitan a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 todos los fines de semana?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Mis hermanos y yo hablamos mucho con ________________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padres.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Ahora, sustituid los adjetivos posesivos y el sustantivo al que acompañan por el pronombre posesivo correspondiente.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posesivos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 algn="just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parejas, completad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siguientes oraciones con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adjetivos y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pronombres posesivos correspondientes a las personas dadas entre paréntesis: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	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(yo)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 es grande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(tú) es pequeña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es grande.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tuya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 pequeña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(t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son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pobres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En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(ustedes)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biblioteca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En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hay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(nosotros)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médico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no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(ella)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rubia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morena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(yo)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soltero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casado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(t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coche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viejo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amigos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visitan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(yo)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país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agosto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visitan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octubre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(vosotras)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simpáticos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son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antipáticos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(ellos)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no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 (t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ú)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nosotras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presente</a:t>
            </a:r>
            <a:r>
              <a:rPr lang="en-US" b="1" dirty="0" smtClean="0">
                <a:latin typeface="Bradley Hand ITC" panose="03070402050302030203" pitchFamily="66" charset="0"/>
              </a:rPr>
              <a:t> de los </a:t>
            </a:r>
            <a:r>
              <a:rPr lang="en-US" b="1" dirty="0" err="1" smtClean="0">
                <a:latin typeface="Bradley Hand ITC" panose="03070402050302030203" pitchFamily="66" charset="0"/>
              </a:rPr>
              <a:t>verbos</a:t>
            </a:r>
            <a:r>
              <a:rPr lang="en-US" b="1" dirty="0" smtClean="0">
                <a:latin typeface="Bradley Hand ITC" panose="03070402050302030203" pitchFamily="66" charset="0"/>
              </a:rPr>
              <a:t> en </a:t>
            </a:r>
            <a:r>
              <a:rPr lang="en-US" b="1" u="sng" dirty="0" smtClean="0">
                <a:latin typeface="Bradley Hand ITC" panose="03070402050302030203" pitchFamily="66" charset="0"/>
              </a:rPr>
              <a:t>–</a:t>
            </a:r>
            <a:r>
              <a:rPr lang="en-US" b="1" dirty="0" err="1" smtClean="0">
                <a:latin typeface="Bradley Hand ITC" panose="03070402050302030203" pitchFamily="66" charset="0"/>
              </a:rPr>
              <a:t>ar</a:t>
            </a:r>
            <a:r>
              <a:rPr lang="en-US" b="1" dirty="0" smtClean="0">
                <a:latin typeface="Bradley Hand ITC" panose="03070402050302030203" pitchFamily="66" charset="0"/>
              </a:rPr>
              <a:t>, –</a:t>
            </a:r>
            <a:r>
              <a:rPr lang="en-US" b="1" dirty="0" err="1" smtClean="0">
                <a:latin typeface="Bradley Hand ITC" panose="03070402050302030203" pitchFamily="66" charset="0"/>
              </a:rPr>
              <a:t>er</a:t>
            </a:r>
            <a:r>
              <a:rPr lang="en-US" b="1" dirty="0" smtClean="0">
                <a:latin typeface="Bradley Hand ITC" panose="03070402050302030203" pitchFamily="66" charset="0"/>
              </a:rPr>
              <a:t> e -</a:t>
            </a:r>
            <a:r>
              <a:rPr lang="en-US" b="1" u="sng" dirty="0" err="1" smtClean="0">
                <a:latin typeface="Bradley Hand ITC" panose="03070402050302030203" pitchFamily="66" charset="0"/>
              </a:rPr>
              <a:t>ir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 algn="just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hacéis tu familia, tus amigos y tú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fines de semana?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grupos de tres estudiantes, mirad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dibujos y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 oraciones completas con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presente de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indicativo que expresen actividades que hacéis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repitáis 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ningún verbo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Explicad por qué o para qué hacéis estas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actividades y su frecuencia:</a:t>
            </a: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s-ES_tradnl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otras actividades hacéis? </a:t>
            </a:r>
          </a:p>
          <a:p>
            <a:pPr marL="45722" indent="0" algn="just">
              <a:buNone/>
            </a:pPr>
            <a:endParaRPr lang="es-ES_tradnl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data:image/jpeg;base64,/9j/4AAQSkZJRgABAQAAAQABAAD/2wCEAAkGBhISERUUExQVFRUVFRcYFBgUGBQVFxcUFxQVFxQUGBcYHCYeFxkkGRQUHy8gIycpLCwsFR4xNTAqNSYrLCkBCQoKDgwOGg8PGiwkHyQsLCwqKiwsLCwsLCkpKSksKSwsLCwsLCwsKSksKSwsLCwsKSwsKSwsLCksLCwsLCwsLP/AABEIAMABBgMBIgACEQEDEQH/xAAbAAACAgMBAAAAAAAAAAAAAAADBAUGAQIHAP/EAEEQAAEDAgQDBgQEBAQEBwAAAAEAAhEDBAUSITEGQVETImFxgZEUMlKhB0Kx8BUWYtEjcsHhRIKy8SQzQ6KzwsP/xAAaAQACAwEBAAAAAAAAAAAAAAABAgADBAUG/8QALxEAAgIBAwMDAgUEAwAAAAAAAAECEQMSITEEQVETImGRsQUygcHxFBVx0SMzUv/aAAwDAQACEQMRAD8Ar9RoISVajGoEpinTLtjoneyDQvPuWnYtojqVA80zbs5BaVXmfBFtWCZTLJ5F1IHVp5jCI/Aw6Fs+lropS2BjVM8zrYKkbYfYhjdAjVtNlsKukIbqnVZ3uxWDK2Alb9nIkottblxAGybS+AMAKPREcTsn7miGCBukcik6j7USTrYhL+wqVHabINDhxwcC7UKxtrhq3bUzap1lcVsJSFrK3a0xEBS1u5rXen3UFjGKiiIAzPOob+hPQTCiKPEld35G+IhwLdeZnfQqzFCcvckWxi+S21akPJnQpurcAsluqr9tciqJBnl1g9E8MzArI5pJtSDdmK9adkrVgrSu8hIvDjzSTySyccAd9huAQZOyj+0BOiMLU9Ue3tW+qrVBW560snOH91kUMpiNVIOYQBGh8FkMkzzKkmlxyPVCbbeN1uWojxqsZCqbAja3aIPVKXVsJnqma1TK2GpU1Ad02ol+QAAEoFW4ganRMvbGiXfb5tEFyKZoXIqnK3TxTdR1OmIAklLUqAYNN1h+uqu1kRG37nSsLe5e4HaV5PFutgmgqRot/iTtySds85uqPUadeSSVdxNQV7JIW1rAmSkhWI3WPiNEqhYrJalVB5p63rcpVfa49VIWoyhCUaAWGhQCPXsdJ5KPtrmR4pz4kkQq7XcLkglpbAnvbBMXl4BowR4pem8wvClKnqNKgK3wYFQndauPRFfSIWKLJSLyNQsLXXVOMpQF5tPWV5znSo9wrYpuLV2/F9mZL6j2gEEQBIyz5b+iNxFw69ga9gLXNb/iOBaQ8z8wAJMagbD9VOtwen8Uyu/s83eyNyMDzlZ3nZxBflGU6yR1jaExOxrXF21rLoVWPMlzxTpinTBl8gnYciCMxgLr45Wkl4R0YQXp3zYHhqtVFVxc4vaWa+DgWhv2LvZWq0ovdJJACrnD9EtNUA59QARtALoiOXOVYqYdlI1Czz/O2zFNVITuQ4ugbLf4cR4olKkUa2sTMnZUVYlARacytja8089srQhVt77DUhfKYRKZ916qdFqxukoXTJZioyTJQatfWAtqklDqMUfkjB1WoL6UIzZWz6M6FAiVidZskQlLpjmnTZSwsYk8gk76qCFbGPdkcK3ZHgkgOnwKPWAAEazukbEFznA7cvNSTLFzhKsdLgK34QA1pAgbbyvJ7+GOiYXlYlkasan3K5Rp5NzC3OJDkJSFSuHtzEpZtXUEKlQct5GVElVuSZEboFMGYW9K51ErJeM6MXW1DI3t6BBlyLVuzsFmpdCICjjehp9U8Vq3EaonsOuuqsVkQ7VVS2u50AU9Z5so5LPkgKmS76gGy0a8yvNpbFFYNdFVpovCPcQNlvTpFwnZFpaDVYfWAEBNSofZGsQvCkTrsOv73RLW3gZn89QPDqVXsX4li4FGm01KjtA0EBrRoAXH+w6dRNXunLTjW/2Ol0vQKa9TM6XZd34+v1J3EgDal1P52OOpEwSwtBA5SHOHuub3F6e/Te1oc6nkIAa7XOHS6dQIAIjwPJXi6w+5FEk1GNe8HSQ3tIE5WMOriORBMayYlc0uXvp1HNc2CNNQZ8Druuh00/bT/n5Oll6VJacVV9v8lx4Y4itqTezqEhxdq8juHYAaat9R11VtORzA5jmuadi0gj3C4u6kHbgHzRcPu61rUY+k5waXCWknK4TqI/ZV7x600nuY+p6JR3X1v9v9PbwdhoUGA6rarWnQDRYNKQDy/utC7kuc5OqOKaSgVAUUuWQQEi8IIJtOBJWxrNjxW76RMQtzhsNzFXqEnskOo0Jvd4IlC0zbpyhbNLSkm3+WWjUgq2OHf3DOomxoBjuqJ8HMOIg9FD1cZDKskz4KPxLGLqo/u6Abc/dW44w5Yim1uT95WJGQDTmk24SXA6aKUwayc2mHViJOqdvr9gc1jY1Tehr9zYzaK3b4eGctZ1TtxXZk00I9EDiut2NMFh1J5qHDy5rcx8T4jyVuPDo5JqXYJf1q7gDTOh6LKZt8SkZWsPdPh/deV1MTY5/Vqt5L1K8bIhRDX+Kz2uqp9IpJm5utUNtZIMqyjZwk0UBDtK6E6rQVMxgBJgyVLYLRJqtDddUJe3cl2ybwPA6nzHRW63tXEAFN0MN7olOstgFzpylJ7lqhQkLPSE023DRKHUqwVq2oT5Ku7JaM1dUq+8pUyO0e0ExAOp7zgxum+XMQJT5qAaBc6xW2rXV4WsluaoHHMcmS2tzlYddRnqF5HkD1Wnp8KyanKVJLn7Bx/wDZGle/HksuPcSdkfOfsNvuFH8BUWV7+s9xPec4jLE5KYY06nYElokcifBVniPCrmm4RncXHQdp2mboAHOJOvJvVWjgum/DqZrXw7A1KTzQpvblfUIc0meYeJ0YYMGYWjD0sccfa1K+flHps3WxlFRlBwdbWu/H7stHF9dlNxH+GHlsd6cx74DBoAcpJeBmcBp3WRqqDiFk93dquBJk06NFjWR/W7TQb6u91qOI8mYvzFzyXauc4gHYZnEnkkP48JMM0OrtTNR3IPdvkH0jp4oZLc7SNnSQUcS1O73rx/IjcWT6ToeI006EdQeayW90ec6+Gp/SPVYuL59V5c8yTHoBs0dGjomryxqUnUc7YFSk2qwzILHEgct+74xonSkxM2SONWzq9a4AHhyS4GZBwqkPhqJdqTTZ/wBIhNtrMYJKyxwSk6PJOLRq2gGSShdkNyUtb4x2heI0BgFHtbJxGxWxY4QW+5E/Ave4sQQxg3IE9E1eB8NEyOaLVw4MEuC0/iTA3UeSqlldVwGTVbi7ASdDAChsQuS1xLCI5+affcZg5rdzKhqlu1gJe6TO3qlx8blN2escP7SoHFpjqRorBStBmgDwCiKfEE5adNsT4KbsczXguGitlTaRbGS4RKXNroHO0axsxy25ql0r41KxqCcgMDyVzxW+7UdnENOh8lS8RvWU39mz5RuR4LVKkhWLcX35e9tMDQQfUoVq7KNdTGnPVYuqXaVA8GdIEa7KRw6y0OcbahJknK1RFG3ZrYPyDU6leR6mpkN05LyilJ7j0cxfZEHRDNNXqtZM3gJB2DU3nxVEeqvkw6yr0zyWSFJ4jhXZjQKOLFepKW6GuzzCnbK8NNwc0wQlGU0Tsig9wHR8M/EJpAbUEab8lP0scpvEggyuPI9O6qN0aSFTPBq3sdTfc7DRYHCSQhkLnWDcR1GPAe4kTzXRKFcPaCOaxZ8eiiy7Nn0wWkHmCD5EQpPhzhK1tGOHzOqkZsxBI+ZwZnILiAXPMzm7xkwAAmxirPEvE7GF1K1fVdWksc94M09e8ym0jc9dSRGuyfpk3aNXTpJuV7lrxTF8PsXzRo0nXGpBMDJIgvLjJaNYkamYEyuVca8QG6qZqji92WJcIY0TJyU9mDpMuMSTtGtzg9enSdWqMcBpq+Q4kzqQe9ykkwq6K5zZucyOeoMjRdGDS/KdGMHl903+r3YarRLDDtDA05iRInoYjTkshDdUJJJMkmSfE7rYFVs68GuwxQZJXQ+J7KcNw9wYSadEEuGuVjmAuBPScvsueUzAldLx7F3CnZWLYDexo9uYBJlwY1k8vkcT1zNSq7MvXtKKv5LBYYdNNjQNGsa32aAjuw9sQ4Ldt/lBSjLoumeeyEJxi+dzztgOwp0zlYBPgnK92WNGkFDLGUmF51cVWMS4ncajWhp39h59VoUaVk1difuLpxZ31VsUuCArLXrh1HM4RpsqJjWIOcRDdOSyZo3NFWRDbLmGafOo25vd51Mypazw5zmBxHJQd21oeQepTqFFeknuEQHVM7wNNla7u5BqgDQKrcO1GubppqnMbvnGo1jd+qfVUXRanSCcV4+xjMuxMQqjQAqueQVcL7CW1KJziTG/iqzh+E5BGoLifZXz/Kw1Zrhr3sggT0lWCzv5dL4B6IdhhgZSLn8nclDXLya4GoBI9lnXqXuNVEtiF6TUOXQRyXl7GnNp5Q0T1PovLVQNVEFTBc4idei8Kb9e6Z6qaZh7Guzz3uYRHVwWmCJ6Li6vBhaIWlbOeO+ErecPzq1TNRxdA1nyQqjXCJOydTa3QpVqmGPZuEOCr6GNe2HBRWJYA2Jar4dQntINlaMFFFHMNN0w7DnNEws210GmI9Vc5be0ZAmUDsQpvCcfqUhl3A6qTtrai5sSCYUBf0MriByVOtT9skWOLW5e+H8dFbR2hUs20Y15qZW5yIz5RmjoXbwud8N0HvfmY7KW8jzV9ZUIAzkeiryYnBWlsXRnSI3jCnnt+QAeCZMaZXD/AF/VceA115LrnFr2gNlwa1rcxkg6l0Nyt5u7p3EDMN9QuT17UsqPB3DjpvHQKzpLptnpMKrBij33b+E3t9a2/XwYCK0IaI1aWa4bBmkAjNMSM0bxOqteP3NUVDdgtqUKjwaTwIgCA1juYcMsa7keiplznDZby32Oi7FgVQtwaiewZVfUY8ZSWdmGk1CH1JOrIAkAFxJGnMRJxqVr5Od+IZVaT7fZ/wABcFuTcUhUyxqQehI5jwUpRc3ZV3g3NTs8pJ1e4tkEEAQzWdZOSeW6lGXbW76rE5RjlqPBwpNRlSE8RqFzi3l/umbbh1gb2jxv1WKlQOMws4hduqUwwGAI1WiXUY3yHUka4kRlDW7KFNg0kSNlI1QRC8XbdVjnm1StFcpNh7anla7pCpfENi0fLv8A3V4pgZHE9FA2VmH1ZftPNa1l9qsbbuH4Ywc07cF/PX3W1/TYx0843U69jSIadAqrieIdpXyEQ1u5/RaNKkWcInrG4a+jE6wUhcUmtpmYzmcvmksLZrIPdBTtyQ4yOSTNmjHYTXSCWN2A0Cp0UHilPPWmAGwIUiGB5AS9WyOYAHSSs3rSaE1vkj8RaXQCf3svJ59kCdV5L6svJTqkOut2Pgxutfh6dMZoWWO0iVh9Rg+YrCmK5Wa/GNP5NSkLy0zjm1SHZgkFpWLimSO9smi6YhBsrvpaOGYHYrAvyDqNCmRfsBLSNBtKaoYcx4zStDajyiJC7KjHjKBqUGpgNMbnUqXpW+X8vqmrewadSFV6ml7BZEU8NYzRpgrD8JaTrupy5wee8N0N1KCJCKyWG2IWuHMbMH2QatKqTLHO05Epo2rs/dEyn3NdTEuaU6yU+RoSoqHED3V30GNhxzA1W6g5m6BpjvHuAnTTXmoTH7EseHBha06fKWiRvEuJPLUwTropPGqo7R5AO+5cRp/lAPP7KsYxf5wGw+QZzOP2AMmPUeUrqxwbR0vavvudzD16jB6o29q37JUvJ5zwNSt8LpOr1coOSmNaj9O63zOgJiB78ioYqW4b4Zub2p2VvTNQ6Fx0DWNmM7idAPueSvjiit2V5evyT2jt9/qTVXCLEiBcEujSX0z78ip78OKIpm4piS6WOkfIWEODSBydIdPp0Uu78CezoFz7qKoEkNYCyfWHQs/hHYinVu6dQDtGtpQZkGmDVBLeomNf6hsjmjHNjeNMwTjLlosJoOQDZE6kK3m3b0WDbjoud/bn5KqKi2keiyaemytTrcdEM0G9EP7bL/0SirOpIT6cFWt9u3ohOs2dFH+Hz7MGkqxe5LuYSYVqqYbTKBUwdu4Kpl0WVAcWVuKjNAUtTwvUuOsmVY6mDmZmUrUs3DkhKOaCppjJNITawNaeSjIcSeilHgTqhDKs9sDkL2tQBCqXOpiUwWAbIDWjWfRNbBewlWrlZWoouI0E6ryNMFPwI3F+6YaU3YXLKoyuBzrFhhQGu5U3hGF65ywSpKuEhVBvYhW06lKpOuVWGm4uaIEgp+rYZnA5RHMJ+jYtAHJVyi32LFhlZXbvh2nU3EFHtMDDQBKsRtmrYUwegQ0y4bJ6TIylYpgWKa0HMLV1TpJ9EVjZPTaA0bY80bsGncLdtF7uRR2YWTuYV0ennLiJNIsLdrdQEOqA7cKVZhbeZlMstmDktEehm+dg6TgvFj8t1XaPyv282tP+qqNYiT+YnxkD1/MY9B48rV+JU/xC5JaW5ntLQYnKKbGh2nJwbmHOHCdVXcMsTVcBynvHkB/fwXWVQir7Iuir2RaPwiwPt8Ra5wmnRY99SQSDmaabGzsCS+fEMK6j+EnDb7Bl1SqsyvNeWulp7SgBlpukeLahgwRm1AlOcDcLU7O3GRkVKrWuqkzJIBLWnplDiNOZJ5qwVyWDN038j/vCXJvCxofnoFxTdBlM+MDxMmFz/AcCrvv216L2sp0XObVLpJqNcGzSDRHQGSdCGnXZTGN8bW1PRx7WrrDRs3kJJ0lSnB1SLftHDvVnuqH1OUfZoVGJXKzTn9sNJLkrLGytKtSShly2mAMYCFUeDshlyG5yhKN3OQXOWHFaEKEMOctC5bELQqEo9mWlRwQ61cDcqGu8a72UCAdiqMmeEOWBtIYxQMDfFRVJhPJSnYscCZBlusqFuZEZSYnZcbLPXO0qF0ub2C1aXdg80hc0ZBnQj5U9ht2GvjVz+Q3TzcIl2eoIaRpJ1JOwhSMHLgux49tysm7ewAZSfJYU1fU2lxa1h7vjC8i0X+n/AJCWtEH5Wn2UtQt43BVE/nO45QPRaniW7d+Y+gXXj+GJcsxevFcI6HlPLTzRraAQXOHuubMrXj+b/ZOUMEvX/mcPMq5dDiXJH1Enwjo9WtTPMIbXUuv3VNocF3Tvmqkep/upChwHU/NcO9E/9PiXj6A9Sb7FnZUp+HuEdty3q1QNDgpo3rPPqpKhwxTbu53qSjpiuA3LwSLbgfUEVrh1QKOHUW85TLXMGwCUYIymTsFlzY3WnxPihVLsDUlLKWlWx4xcnSOYfiNhIuK7qtKkHupNIraAnuhh25w1wULwfhhr3NOmBpmDndAxpBd7jTzIVn434jaA6nRd33kd9hghkkkHTckD0Uj+HmCdlTNd8Z6jYaNNGTM+pA9B4rFjTycnQyOOOO3JeDWKVxAzSeCYLmlreocRofRbdqOqrvFuNigyeZaQPXdaOobUNu5k6eKc9zlFIHOc3Uz5rt+C08ttRaRBFJgI6HIJXJOFsLN1dNbHdnPU6BgMkeug9V2aVMS7jZ32PStSFmV4lXmY0IWpW61KhAZC1ct3uS9Z8AlBugmtWoBuou5xPQ5eSxUrZj3joknt7rmt3cefIcyuPm6qU3UdkSPudIHaV8z5cZHNK3haXz0MtCNbUQwEDnuUKoxYb3KGgb7vqhOqS3fXXKOninRYB4gbx3vDog4i9lCiSDLtAPOdU9M1Y8LW7EbTE3UpyhsnfrHJHrYtVdudtR4FRVGtmbPXU9UJt8Z12Vi1VQre+1krVunTMkyvIFM5gP7/AL8V5DYR5JgKWJ0BtSH2TdPiFg2phRFNlP6vYJqlQYfq9l62kZ7ZLM4rjZoRBxieij2WlPofsrfhHAVJ9IVKstkTAI0Hilehch9zIH+cndF5nGLjyKFUw+hndlEtnSeiI2yo9EPb4J7vIwOLXnYQt249UO5+6WFCh0+xW7W0R+U+xUqPgm/kep4k88/umad3UPP7qPY6l9J9imGV2D8p9ilaGRIMqP6j3QMZvXUqD3mNBp66LQXrByPsVHcUXzTaVA0Hdg93KjMrgzRgf/IikWrHVqvVznaf5nGB+oXXbWxyMawEQ1oaPQALnfBrGNq9o/ZgOX/MdB7Cfsrv/MdHqqsMHVj55q6ZKil5Lnf4kVXGsxvIAqyYtxKw08tJ2Uvc1hqSG9mxx79QF2gcG5iCdAYJVf4txS1F9ascWhjCyWAh+Vkt7Nrss7gAkdHDqlzJ2lQ2BpJyLLwLgPYW4c4RUqw53UN/I32M+blZQFDjiu3+sLb+a7b6wr1BpVRRKabuyWC8og8WW31hY/mu2+sJtL8C6l5JeVhyif5pt/rCyOJbc/nCmlk1LyPvS9ZsjVB/jtD6wsHFKR2cErjapjKSErqiRyStSgRAOhUnUuWHmFhjKT3d4xIiZn1XJzdC+YBpPchatu4ghuwS9Om6fCJJ6K+UrW3LcrS3QeCj6lqZIbld5CQkXRuK3ZZCMFuVplCoSW0z8wklQTrB9RrgSTDufMzsr7Rty18jNOWIAAE9VD3lkGOc1p3MkmPm0+wSyxOKL9MZMqTLR4kfmmAPLdexSydlbl1JBLvfQKersDKhflLsztD+UTPP97oFxSIyk75p8mmdPHVLTQ2hFdZnaO/pP7C8pOvQJcRofuf+y8gZn0+5AsrAIzbzzVhZZ0f6fZOU7ej1HoF6jWjFpZVfjT0P3XTsNxz4i2ho3ZlOh7roghQItqHX9FJYPiNO3dLDv8zTs7+xQc14Jofkotzc1aL3U3ghw8NxyI8CvNxd/U+y6/U/h+IANeAKg+WYDwf6Ts4eH2UHiPBTaMns+0Z9TIkD+pu4+6CyrwHQ/JQG4zU6n2RWYzV6n2Vqp4fb/SPcIzcOofSj6kfBND8lVZjVbxW/8Yr9CrW2wo/SUwyxo/R90PUXgOh+SnjFa/QpqtTNTD7l9QwQ5gYOmWHknzzAK1ssqW+Vcw48xypQuqjaFRwaYBYx8jRjQ6WkFoMjWROgVOZ646VsW4vZJSY5gtw8Mys6yYHXb9FJZqp6+y2/CCmH2lWo/vOdXIk6wG06cDw1cVfPh2dAmhPTFIE1qk2c2xVlTsyddPDXwgc9Vz27ht00tgQ9pPNoIcPtp912njtg+Ga0CA+q0PMT3AZdtvoFx3FsPexz3OljtSNCPItnUjQwfFCT1bkSo6XTolwBjcA7Hn6IrbXwHsrnRa0tBIEkAnzIW5pN6BNrBpKW2yHQey3GHD6W+yuHZDoFqaQ6BDWw6UVMYO36W+ywcDHQfdWwsC8h6jJoRUTgKyzAz1VrJ8FgkdFPUZNCK2zC3DmmG2J+pTToQntQ1E0kaLQ/UmqN3VYCGv8AsFu5DcEr3GF67nO+ZzjpyJGvU9Ule0S86mB+59VIPCC7VUSwQlyhtbFqFEuAa6oGtBEZ9Y65Qmb22YyYcx8xuczjG2g5eCC9iC9iT+miuB1lYlXYRqwQ0+mvp+9F5GdTXlS+lk3yWLJH5KS2+f4+6ILt/j7lZp0hzcj0qbObl2rRzqNGXD0yyq9FoimNynaVei3n/ohqGoDRL/39lasE4puaOjiajeQedR5OidusqGp4lRH76fspinjlEdPVI9+wUi3GpZ3fecTQqczAAPrGU+sFR93hYpkllanUaOhyu9jofQqGHElLw/VePE9Pp9v0hJTGtEnSHgfVNU2hQB4oZpDTz2Wg4s/pjpv++RQphtFoaR4rj/FNvUdXqF4kl7xuNG53BoiIBiNdzp4K8u4qP0n9SPXmoPE6VKu4ucKjXOiSwgToOoMeilMljf4RVMjbi3dEseyoMpDvnaWuBI0n/CB9V0PM1cxwvDaNAHszXBdBcW1HNLomAezy/UfdPsyfVcnp/wCIuZ/+RSiWXXE8Pp16ZpvmDsQYcDyI5Trz01VNqfhiH1WGpdPfRYf/ACiyCWzJZnz90E7w0Tr1lOfHPP8A6lYerD695p8V51arB/xrg+AFr/8AamP1UollvL2rBcFRxid4DDBcP8anwQHmMup9ll93iRPdNFvg4gn7NhHSTUXcPH7K1LwqhTqYhGtWiD0FPMPckH7IVa4xADuvY49Ozpt5dTUP6Kafkmr4LoXjqtO2HVc9qYjivQenw59PmQjjGJjcf+2iUfT+UL6nwzoj7gdUN9cdVQKeKYiebW/5ux/0korLq/O9akPINcfaAPup6fyHX8F2NyFo67Cpjql6f+IaPKnTPmsVLGq8d+8qf8rQz/ocENHyTU/BcPighm6CpFfBiRpd1v8AmLj98wS38DqDUXT/AGeP/wBFNC8k1PwX03IQ31wqhQpV2f8AEFw2h9PN980k+qcbdOAGYyfAEfaSlcaGTsnjXHgtHVAoR1479laOvXIUEmHOHMryhTeu/f8AuvKB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ISERUUExQVFRUVFRcYFBgUGBQVFxcUFxQVFxQUGBcYHCYeFxkkGRQUHy8gIycpLCwsFR4xNTAqNSYrLCkBCQoKDgwOGg8PGiwkHyQsLCwqKiwsLCwsLCkpKSksKSwsLCwsLCwsKSksKSwsLCwsKSwsKSwsLCksLCwsLCwsLP/AABEIAMABBgMBIgACEQEDEQH/xAAbAAACAgMBAAAAAAAAAAAAAAADBAUGAQIHAP/EAEEQAAEDAgQDBgQEBAQEBwAAAAEAAhEDBAUSITEGQVETImFxgZEUMlKhB0Kx8BUWYtEjcsHhRIKy8SQzQ6KzwsP/xAAaAQACAwEBAAAAAAAAAAAAAAABAgADBAUG/8QALxEAAgIBAwMDAgUEAwAAAAAAAAECEQMSITEEQVETImGRsQUygcHxFBVx0SMzUv/aAAwDAQACEQMRAD8Ar9RoISVajGoEpinTLtjoneyDQvPuWnYtojqVA80zbs5BaVXmfBFtWCZTLJ5F1IHVp5jCI/Aw6Fs+lropS2BjVM8zrYKkbYfYhjdAjVtNlsKukIbqnVZ3uxWDK2Alb9nIkottblxAGybS+AMAKPREcTsn7miGCBukcik6j7USTrYhL+wqVHabINDhxwcC7UKxtrhq3bUzap1lcVsJSFrK3a0xEBS1u5rXen3UFjGKiiIAzPOob+hPQTCiKPEld35G+IhwLdeZnfQqzFCcvckWxi+S21akPJnQpurcAsluqr9tciqJBnl1g9E8MzArI5pJtSDdmK9adkrVgrSu8hIvDjzSTySyccAd9huAQZOyj+0BOiMLU9Ue3tW+qrVBW560snOH91kUMpiNVIOYQBGh8FkMkzzKkmlxyPVCbbeN1uWojxqsZCqbAja3aIPVKXVsJnqma1TK2GpU1Ad02ol+QAAEoFW4ganRMvbGiXfb5tEFyKZoXIqnK3TxTdR1OmIAklLUqAYNN1h+uqu1kRG37nSsLe5e4HaV5PFutgmgqRot/iTtySds85uqPUadeSSVdxNQV7JIW1rAmSkhWI3WPiNEqhYrJalVB5p63rcpVfa49VIWoyhCUaAWGhQCPXsdJ5KPtrmR4pz4kkQq7XcLkglpbAnvbBMXl4BowR4pem8wvClKnqNKgK3wYFQndauPRFfSIWKLJSLyNQsLXXVOMpQF5tPWV5znSo9wrYpuLV2/F9mZL6j2gEEQBIyz5b+iNxFw69ga9gLXNb/iOBaQ8z8wAJMagbD9VOtwen8Uyu/s83eyNyMDzlZ3nZxBflGU6yR1jaExOxrXF21rLoVWPMlzxTpinTBl8gnYciCMxgLr45Wkl4R0YQXp3zYHhqtVFVxc4vaWa+DgWhv2LvZWq0ovdJJACrnD9EtNUA59QARtALoiOXOVYqYdlI1Czz/O2zFNVITuQ4ugbLf4cR4olKkUa2sTMnZUVYlARacytja8089srQhVt77DUhfKYRKZ916qdFqxukoXTJZioyTJQatfWAtqklDqMUfkjB1WoL6UIzZWz6M6FAiVidZskQlLpjmnTZSwsYk8gk76qCFbGPdkcK3ZHgkgOnwKPWAAEazukbEFznA7cvNSTLFzhKsdLgK34QA1pAgbbyvJ7+GOiYXlYlkasan3K5Rp5NzC3OJDkJSFSuHtzEpZtXUEKlQct5GVElVuSZEboFMGYW9K51ErJeM6MXW1DI3t6BBlyLVuzsFmpdCICjjehp9U8Vq3EaonsOuuqsVkQ7VVS2u50AU9Z5so5LPkgKmS76gGy0a8yvNpbFFYNdFVpovCPcQNlvTpFwnZFpaDVYfWAEBNSofZGsQvCkTrsOv73RLW3gZn89QPDqVXsX4li4FGm01KjtA0EBrRoAXH+w6dRNXunLTjW/2Ol0vQKa9TM6XZd34+v1J3EgDal1P52OOpEwSwtBA5SHOHuub3F6e/Te1oc6nkIAa7XOHS6dQIAIjwPJXi6w+5FEk1GNe8HSQ3tIE5WMOriORBMayYlc0uXvp1HNc2CNNQZ8Druuh00/bT/n5Oll6VJacVV9v8lx4Y4itqTezqEhxdq8juHYAaat9R11VtORzA5jmuadi0gj3C4u6kHbgHzRcPu61rUY+k5waXCWknK4TqI/ZV7x600nuY+p6JR3X1v9v9PbwdhoUGA6rarWnQDRYNKQDy/utC7kuc5OqOKaSgVAUUuWQQEi8IIJtOBJWxrNjxW76RMQtzhsNzFXqEnskOo0Jvd4IlC0zbpyhbNLSkm3+WWjUgq2OHf3DOomxoBjuqJ8HMOIg9FD1cZDKskz4KPxLGLqo/u6Abc/dW44w5Yim1uT95WJGQDTmk24SXA6aKUwayc2mHViJOqdvr9gc1jY1Tehr9zYzaK3b4eGctZ1TtxXZk00I9EDiut2NMFh1J5qHDy5rcx8T4jyVuPDo5JqXYJf1q7gDTOh6LKZt8SkZWsPdPh/deV1MTY5/Vqt5L1K8bIhRDX+Kz2uqp9IpJm5utUNtZIMqyjZwk0UBDtK6E6rQVMxgBJgyVLYLRJqtDddUJe3cl2ybwPA6nzHRW63tXEAFN0MN7olOstgFzpylJ7lqhQkLPSE023DRKHUqwVq2oT5Ku7JaM1dUq+8pUyO0e0ExAOp7zgxum+XMQJT5qAaBc6xW2rXV4WsluaoHHMcmS2tzlYddRnqF5HkD1Wnp8KyanKVJLn7Bx/wDZGle/HksuPcSdkfOfsNvuFH8BUWV7+s9xPec4jLE5KYY06nYElokcifBVniPCrmm4RncXHQdp2mboAHOJOvJvVWjgum/DqZrXw7A1KTzQpvblfUIc0meYeJ0YYMGYWjD0sccfa1K+flHps3WxlFRlBwdbWu/H7stHF9dlNxH+GHlsd6cx74DBoAcpJeBmcBp3WRqqDiFk93dquBJk06NFjWR/W7TQb6u91qOI8mYvzFzyXauc4gHYZnEnkkP48JMM0OrtTNR3IPdvkH0jp4oZLc7SNnSQUcS1O73rx/IjcWT6ToeI006EdQeayW90ec6+Gp/SPVYuL59V5c8yTHoBs0dGjomryxqUnUc7YFSk2qwzILHEgct+74xonSkxM2SONWzq9a4AHhyS4GZBwqkPhqJdqTTZ/wBIhNtrMYJKyxwSk6PJOLRq2gGSShdkNyUtb4x2heI0BgFHtbJxGxWxY4QW+5E/Ave4sQQxg3IE9E1eB8NEyOaLVw4MEuC0/iTA3UeSqlldVwGTVbi7ASdDAChsQuS1xLCI5+affcZg5rdzKhqlu1gJe6TO3qlx8blN2escP7SoHFpjqRorBStBmgDwCiKfEE5adNsT4KbsczXguGitlTaRbGS4RKXNroHO0axsxy25ql0r41KxqCcgMDyVzxW+7UdnENOh8lS8RvWU39mz5RuR4LVKkhWLcX35e9tMDQQfUoVq7KNdTGnPVYuqXaVA8GdIEa7KRw6y0OcbahJknK1RFG3ZrYPyDU6leR6mpkN05LyilJ7j0cxfZEHRDNNXqtZM3gJB2DU3nxVEeqvkw6yr0zyWSFJ4jhXZjQKOLFepKW6GuzzCnbK8NNwc0wQlGU0Tsig9wHR8M/EJpAbUEab8lP0scpvEggyuPI9O6qN0aSFTPBq3sdTfc7DRYHCSQhkLnWDcR1GPAe4kTzXRKFcPaCOaxZ8eiiy7Nn0wWkHmCD5EQpPhzhK1tGOHzOqkZsxBI+ZwZnILiAXPMzm7xkwAAmxirPEvE7GF1K1fVdWksc94M09e8ym0jc9dSRGuyfpk3aNXTpJuV7lrxTF8PsXzRo0nXGpBMDJIgvLjJaNYkamYEyuVca8QG6qZqji92WJcIY0TJyU9mDpMuMSTtGtzg9enSdWqMcBpq+Q4kzqQe9ykkwq6K5zZucyOeoMjRdGDS/KdGMHl903+r3YarRLDDtDA05iRInoYjTkshDdUJJJMkmSfE7rYFVs68GuwxQZJXQ+J7KcNw9wYSadEEuGuVjmAuBPScvsueUzAldLx7F3CnZWLYDexo9uYBJlwY1k8vkcT1zNSq7MvXtKKv5LBYYdNNjQNGsa32aAjuw9sQ4Ldt/lBSjLoumeeyEJxi+dzztgOwp0zlYBPgnK92WNGkFDLGUmF51cVWMS4ncajWhp39h59VoUaVk1difuLpxZ31VsUuCArLXrh1HM4RpsqJjWIOcRDdOSyZo3NFWRDbLmGafOo25vd51Mypazw5zmBxHJQd21oeQepTqFFeknuEQHVM7wNNla7u5BqgDQKrcO1GubppqnMbvnGo1jd+qfVUXRanSCcV4+xjMuxMQqjQAqueQVcL7CW1KJziTG/iqzh+E5BGoLifZXz/Kw1Zrhr3sggT0lWCzv5dL4B6IdhhgZSLn8nclDXLya4GoBI9lnXqXuNVEtiF6TUOXQRyXl7GnNp5Q0T1PovLVQNVEFTBc4idei8Kb9e6Z6qaZh7Guzz3uYRHVwWmCJ6Li6vBhaIWlbOeO+ErecPzq1TNRxdA1nyQqjXCJOydTa3QpVqmGPZuEOCr6GNe2HBRWJYA2Jar4dQntINlaMFFFHMNN0w7DnNEws210GmI9Vc5be0ZAmUDsQpvCcfqUhl3A6qTtrai5sSCYUBf0MriByVOtT9skWOLW5e+H8dFbR2hUs20Y15qZW5yIz5RmjoXbwud8N0HvfmY7KW8jzV9ZUIAzkeiryYnBWlsXRnSI3jCnnt+QAeCZMaZXD/AF/VceA115LrnFr2gNlwa1rcxkg6l0Nyt5u7p3EDMN9QuT17UsqPB3DjpvHQKzpLptnpMKrBij33b+E3t9a2/XwYCK0IaI1aWa4bBmkAjNMSM0bxOqteP3NUVDdgtqUKjwaTwIgCA1juYcMsa7keiplznDZby32Oi7FgVQtwaiewZVfUY8ZSWdmGk1CH1JOrIAkAFxJGnMRJxqVr5Od+IZVaT7fZ/wABcFuTcUhUyxqQehI5jwUpRc3ZV3g3NTs8pJ1e4tkEEAQzWdZOSeW6lGXbW76rE5RjlqPBwpNRlSE8RqFzi3l/umbbh1gb2jxv1WKlQOMws4hduqUwwGAI1WiXUY3yHUka4kRlDW7KFNg0kSNlI1QRC8XbdVjnm1StFcpNh7anla7pCpfENi0fLv8A3V4pgZHE9FA2VmH1ZftPNa1l9qsbbuH4Ywc07cF/PX3W1/TYx0843U69jSIadAqrieIdpXyEQ1u5/RaNKkWcInrG4a+jE6wUhcUmtpmYzmcvmksLZrIPdBTtyQ4yOSTNmjHYTXSCWN2A0Cp0UHilPPWmAGwIUiGB5AS9WyOYAHSSs3rSaE1vkj8RaXQCf3svJ59kCdV5L6svJTqkOut2Pgxutfh6dMZoWWO0iVh9Rg+YrCmK5Wa/GNP5NSkLy0zjm1SHZgkFpWLimSO9smi6YhBsrvpaOGYHYrAvyDqNCmRfsBLSNBtKaoYcx4zStDajyiJC7KjHjKBqUGpgNMbnUqXpW+X8vqmrewadSFV6ml7BZEU8NYzRpgrD8JaTrupy5wee8N0N1KCJCKyWG2IWuHMbMH2QatKqTLHO05Epo2rs/dEyn3NdTEuaU6yU+RoSoqHED3V30GNhxzA1W6g5m6BpjvHuAnTTXmoTH7EseHBha06fKWiRvEuJPLUwTropPGqo7R5AO+5cRp/lAPP7KsYxf5wGw+QZzOP2AMmPUeUrqxwbR0vavvudzD16jB6o29q37JUvJ5zwNSt8LpOr1coOSmNaj9O63zOgJiB78ioYqW4b4Zub2p2VvTNQ6Fx0DWNmM7idAPueSvjiit2V5evyT2jt9/qTVXCLEiBcEujSX0z78ip78OKIpm4piS6WOkfIWEODSBydIdPp0Uu78CezoFz7qKoEkNYCyfWHQs/hHYinVu6dQDtGtpQZkGmDVBLeomNf6hsjmjHNjeNMwTjLlosJoOQDZE6kK3m3b0WDbjoud/bn5KqKi2keiyaemytTrcdEM0G9EP7bL/0SirOpIT6cFWt9u3ohOs2dFH+Hz7MGkqxe5LuYSYVqqYbTKBUwdu4Kpl0WVAcWVuKjNAUtTwvUuOsmVY6mDmZmUrUs3DkhKOaCppjJNITawNaeSjIcSeilHgTqhDKs9sDkL2tQBCqXOpiUwWAbIDWjWfRNbBewlWrlZWoouI0E6ryNMFPwI3F+6YaU3YXLKoyuBzrFhhQGu5U3hGF65ywSpKuEhVBvYhW06lKpOuVWGm4uaIEgp+rYZnA5RHMJ+jYtAHJVyi32LFhlZXbvh2nU3EFHtMDDQBKsRtmrYUwegQ0y4bJ6TIylYpgWKa0HMLV1TpJ9EVjZPTaA0bY80bsGncLdtF7uRR2YWTuYV0ennLiJNIsLdrdQEOqA7cKVZhbeZlMstmDktEehm+dg6TgvFj8t1XaPyv282tP+qqNYiT+YnxkD1/MY9B48rV+JU/xC5JaW5ntLQYnKKbGh2nJwbmHOHCdVXcMsTVcBynvHkB/fwXWVQir7Iuir2RaPwiwPt8Ra5wmnRY99SQSDmaabGzsCS+fEMK6j+EnDb7Bl1SqsyvNeWulp7SgBlpukeLahgwRm1AlOcDcLU7O3GRkVKrWuqkzJIBLWnplDiNOZJ5qwVyWDN038j/vCXJvCxofnoFxTdBlM+MDxMmFz/AcCrvv216L2sp0XObVLpJqNcGzSDRHQGSdCGnXZTGN8bW1PRx7WrrDRs3kJJ0lSnB1SLftHDvVnuqH1OUfZoVGJXKzTn9sNJLkrLGytKtSShly2mAMYCFUeDshlyG5yhKN3OQXOWHFaEKEMOctC5bELQqEo9mWlRwQ61cDcqGu8a72UCAdiqMmeEOWBtIYxQMDfFRVJhPJSnYscCZBlusqFuZEZSYnZcbLPXO0qF0ub2C1aXdg80hc0ZBnQj5U9ht2GvjVz+Q3TzcIl2eoIaRpJ1JOwhSMHLgux49tysm7ewAZSfJYU1fU2lxa1h7vjC8i0X+n/AJCWtEH5Wn2UtQt43BVE/nO45QPRaniW7d+Y+gXXj+GJcsxevFcI6HlPLTzRraAQXOHuubMrXj+b/ZOUMEvX/mcPMq5dDiXJH1Enwjo9WtTPMIbXUuv3VNocF3Tvmqkep/upChwHU/NcO9E/9PiXj6A9Sb7FnZUp+HuEdty3q1QNDgpo3rPPqpKhwxTbu53qSjpiuA3LwSLbgfUEVrh1QKOHUW85TLXMGwCUYIymTsFlzY3WnxPihVLsDUlLKWlWx4xcnSOYfiNhIuK7qtKkHupNIraAnuhh25w1wULwfhhr3NOmBpmDndAxpBd7jTzIVn434jaA6nRd33kd9hghkkkHTckD0Uj+HmCdlTNd8Z6jYaNNGTM+pA9B4rFjTycnQyOOOO3JeDWKVxAzSeCYLmlreocRofRbdqOqrvFuNigyeZaQPXdaOobUNu5k6eKc9zlFIHOc3Uz5rt+C08ttRaRBFJgI6HIJXJOFsLN1dNbHdnPU6BgMkeug9V2aVMS7jZ32PStSFmV4lXmY0IWpW61KhAZC1ct3uS9Z8AlBugmtWoBuou5xPQ5eSxUrZj3joknt7rmt3cefIcyuPm6qU3UdkSPudIHaV8z5cZHNK3haXz0MtCNbUQwEDnuUKoxYb3KGgb7vqhOqS3fXXKOninRYB4gbx3vDog4i9lCiSDLtAPOdU9M1Y8LW7EbTE3UpyhsnfrHJHrYtVdudtR4FRVGtmbPXU9UJt8Z12Vi1VQre+1krVunTMkyvIFM5gP7/AL8V5DYR5JgKWJ0BtSH2TdPiFg2phRFNlP6vYJqlQYfq9l62kZ7ZLM4rjZoRBxieij2WlPofsrfhHAVJ9IVKstkTAI0Hilehch9zIH+cndF5nGLjyKFUw+hndlEtnSeiI2yo9EPb4J7vIwOLXnYQt249UO5+6WFCh0+xW7W0R+U+xUqPgm/kep4k88/umad3UPP7qPY6l9J9imGV2D8p9ilaGRIMqP6j3QMZvXUqD3mNBp66LQXrByPsVHcUXzTaVA0Hdg93KjMrgzRgf/IikWrHVqvVznaf5nGB+oXXbWxyMawEQ1oaPQALnfBrGNq9o/ZgOX/MdB7Cfsrv/MdHqqsMHVj55q6ZKil5Lnf4kVXGsxvIAqyYtxKw08tJ2Uvc1hqSG9mxx79QF2gcG5iCdAYJVf4txS1F9ascWhjCyWAh+Vkt7Nrss7gAkdHDqlzJ2lQ2BpJyLLwLgPYW4c4RUqw53UN/I32M+blZQFDjiu3+sLb+a7b6wr1BpVRRKabuyWC8og8WW31hY/mu2+sJtL8C6l5JeVhyif5pt/rCyOJbc/nCmlk1LyPvS9ZsjVB/jtD6wsHFKR2cErjapjKSErqiRyStSgRAOhUnUuWHmFhjKT3d4xIiZn1XJzdC+YBpPchatu4ghuwS9Om6fCJJ6K+UrW3LcrS3QeCj6lqZIbld5CQkXRuK3ZZCMFuVplCoSW0z8wklQTrB9RrgSTDufMzsr7Rty18jNOWIAAE9VD3lkGOc1p3MkmPm0+wSyxOKL9MZMqTLR4kfmmAPLdexSydlbl1JBLvfQKersDKhflLsztD+UTPP97oFxSIyk75p8mmdPHVLTQ2hFdZnaO/pP7C8pOvQJcRofuf+y8gZn0+5AsrAIzbzzVhZZ0f6fZOU7ej1HoF6jWjFpZVfjT0P3XTsNxz4i2ho3ZlOh7roghQItqHX9FJYPiNO3dLDv8zTs7+xQc14Jofkotzc1aL3U3ghw8NxyI8CvNxd/U+y6/U/h+IANeAKg+WYDwf6Ts4eH2UHiPBTaMns+0Z9TIkD+pu4+6CyrwHQ/JQG4zU6n2RWYzV6n2Vqp4fb/SPcIzcOofSj6kfBND8lVZjVbxW/8Yr9CrW2wo/SUwyxo/R90PUXgOh+SnjFa/QpqtTNTD7l9QwQ5gYOmWHknzzAK1ssqW+Vcw48xypQuqjaFRwaYBYx8jRjQ6WkFoMjWROgVOZ646VsW4vZJSY5gtw8Mys6yYHXb9FJZqp6+y2/CCmH2lWo/vOdXIk6wG06cDw1cVfPh2dAmhPTFIE1qk2c2xVlTsyddPDXwgc9Vz27ht00tgQ9pPNoIcPtp912njtg+Ga0CA+q0PMT3AZdtvoFx3FsPexz3OljtSNCPItnUjQwfFCT1bkSo6XTolwBjcA7Hn6IrbXwHsrnRa0tBIEkAnzIW5pN6BNrBpKW2yHQey3GHD6W+yuHZDoFqaQ6BDWw6UVMYO36W+ywcDHQfdWwsC8h6jJoRUTgKyzAz1VrJ8FgkdFPUZNCK2zC3DmmG2J+pTToQntQ1E0kaLQ/UmqN3VYCGv8AsFu5DcEr3GF67nO+ZzjpyJGvU9Ule0S86mB+59VIPCC7VUSwQlyhtbFqFEuAa6oGtBEZ9Y65Qmb22YyYcx8xuczjG2g5eCC9iC9iT+miuB1lYlXYRqwQ0+mvp+9F5GdTXlS+lk3yWLJH5KS2+f4+6ILt/j7lZp0hzcj0qbObl2rRzqNGXD0yyq9FoimNynaVei3n/ohqGoDRL/39lasE4puaOjiajeQedR5OidusqGp4lRH76fspinjlEdPVI9+wUi3GpZ3fecTQqczAAPrGU+sFR93hYpkllanUaOhyu9jofQqGHElLw/VePE9Pp9v0hJTGtEnSHgfVNU2hQB4oZpDTz2Wg4s/pjpv++RQphtFoaR4rj/FNvUdXqF4kl7xuNG53BoiIBiNdzp4K8u4qP0n9SPXmoPE6VKu4ucKjXOiSwgToOoMeilMljf4RVMjbi3dEseyoMpDvnaWuBI0n/CB9V0PM1cxwvDaNAHszXBdBcW1HNLomAezy/UfdPsyfVcnp/wCIuZ/+RSiWXXE8Pp16ZpvmDsQYcDyI5Trz01VNqfhiH1WGpdPfRYf/ACiyCWzJZnz90E7w0Tr1lOfHPP8A6lYerD695p8V51arB/xrg+AFr/8AamP1UollvL2rBcFRxid4DDBcP8anwQHmMup9ll93iRPdNFvg4gn7NhHSTUXcPH7K1LwqhTqYhGtWiD0FPMPckH7IVa4xADuvY49Ozpt5dTUP6Kafkmr4LoXjqtO2HVc9qYjivQenw59PmQjjGJjcf+2iUfT+UL6nwzoj7gdUN9cdVQKeKYiebW/5ux/0korLq/O9akPINcfaAPup6fyHX8F2NyFo67Cpjql6f+IaPKnTPmsVLGq8d+8qf8rQz/ocENHyTU/BcPighm6CpFfBiRpd1v8AmLj98wS38DqDUXT/AGeP/wBFNC8k1PwX03IQ31wqhQpV2f8AEFw2h9PN980k+qcbdOAGYyfAEfaSlcaGTsnjXHgtHVAoR1479laOvXIUEmHOHMryhTeu/f8AuvKBP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s://encrypted-tbn1.gstatic.com/images?q=tbn:ANd9GcQgu_9o2aIdneeECTFK9nyRmapMiIXdXBjs58XsxRt-wnY0LN2Ip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55" y="1668230"/>
            <a:ext cx="1869469" cy="17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425" y="3643709"/>
            <a:ext cx="1559473" cy="12555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30" y="1915471"/>
            <a:ext cx="4286250" cy="327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73" y="1646488"/>
            <a:ext cx="1712050" cy="1920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169" y="3553771"/>
            <a:ext cx="1638695" cy="1638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726" y="2105769"/>
            <a:ext cx="2088783" cy="1566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533" y="5179406"/>
            <a:ext cx="2265054" cy="126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711" y="4972639"/>
            <a:ext cx="1884726" cy="14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>
                <a:latin typeface="Bradley Hand ITC" panose="03070402050302030203" pitchFamily="66" charset="0"/>
              </a:rPr>
              <a:t>El </a:t>
            </a:r>
            <a:r>
              <a:rPr lang="en-US" b="1" dirty="0" err="1">
                <a:latin typeface="Bradley Hand ITC" panose="03070402050302030203" pitchFamily="66" charset="0"/>
              </a:rPr>
              <a:t>presente</a:t>
            </a:r>
            <a:r>
              <a:rPr lang="en-US" b="1" dirty="0">
                <a:latin typeface="Bradley Hand ITC" panose="03070402050302030203" pitchFamily="66" charset="0"/>
              </a:rPr>
              <a:t> de los </a:t>
            </a:r>
            <a:r>
              <a:rPr lang="en-US" b="1" dirty="0" err="1">
                <a:latin typeface="Bradley Hand ITC" panose="03070402050302030203" pitchFamily="66" charset="0"/>
              </a:rPr>
              <a:t>verbos</a:t>
            </a:r>
            <a:r>
              <a:rPr lang="en-US" b="1" dirty="0">
                <a:latin typeface="Bradley Hand ITC" panose="03070402050302030203" pitchFamily="66" charset="0"/>
              </a:rPr>
              <a:t> </a:t>
            </a:r>
            <a:r>
              <a:rPr lang="en-US" b="1" dirty="0" smtClean="0">
                <a:latin typeface="Bradley Hand ITC" panose="03070402050302030203" pitchFamily="66" charset="0"/>
              </a:rPr>
              <a:t>en </a:t>
            </a:r>
            <a:r>
              <a:rPr lang="en-US" b="1" u="sng" dirty="0">
                <a:latin typeface="Bradley Hand ITC" panose="03070402050302030203" pitchFamily="66" charset="0"/>
              </a:rPr>
              <a:t>–</a:t>
            </a:r>
            <a:r>
              <a:rPr lang="en-US" b="1" dirty="0" err="1">
                <a:latin typeface="Bradley Hand ITC" panose="03070402050302030203" pitchFamily="66" charset="0"/>
              </a:rPr>
              <a:t>ar</a:t>
            </a:r>
            <a:r>
              <a:rPr lang="en-US" b="1" dirty="0">
                <a:latin typeface="Bradley Hand ITC" panose="03070402050302030203" pitchFamily="66" charset="0"/>
              </a:rPr>
              <a:t>,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>
                <a:latin typeface="Bradley Hand ITC" panose="03070402050302030203" pitchFamily="66" charset="0"/>
              </a:rPr>
              <a:t>–</a:t>
            </a:r>
            <a:r>
              <a:rPr lang="en-US" b="1" u="sng" dirty="0" err="1">
                <a:latin typeface="Bradley Hand ITC" panose="03070402050302030203" pitchFamily="66" charset="0"/>
              </a:rPr>
              <a:t>er</a:t>
            </a:r>
            <a:r>
              <a:rPr lang="en-US" b="1" dirty="0">
                <a:latin typeface="Bradley Hand ITC" panose="03070402050302030203" pitchFamily="66" charset="0"/>
              </a:rPr>
              <a:t> e -</a:t>
            </a:r>
            <a:r>
              <a:rPr lang="en-US" b="1" u="sng" dirty="0" err="1">
                <a:latin typeface="Bradley Hand ITC" panose="03070402050302030203" pitchFamily="66" charset="0"/>
              </a:rPr>
              <a:t>ir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048871"/>
            <a:ext cx="11672047" cy="5647764"/>
          </a:xfrm>
        </p:spPr>
        <p:txBody>
          <a:bodyPr>
            <a:noAutofit/>
          </a:bodyPr>
          <a:lstStyle/>
          <a:p>
            <a:pPr marL="45722" indent="0" algn="just">
              <a:buNone/>
            </a:pP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parejas, escribid preguntas con los siguientes verbos conjugados en presente y contestad las preguntas con oraciones completas.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diferentes sujetos y vocabulario diverso de capítulos 1, 2 y 3 en tus preguntas y </a:t>
            </a:r>
            <a:r>
              <a:rPr lang="es-ES_tradnl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 así como explicación con “porque” y “para” y expresiones de frecuencia cuando </a:t>
            </a:r>
            <a:r>
              <a:rPr lang="es-ES_tradnl" sz="1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posible:</a:t>
            </a:r>
            <a:r>
              <a:rPr lang="es-ES_tradnl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____________________________________?	Comer</a:t>
            </a: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Cuándo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Asistir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______________________________________?	Leer</a:t>
            </a: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Cuáles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¿_____________________________________________?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Abrir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¿Para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Aprender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________________________________________? 	Vender</a:t>
            </a:r>
          </a:p>
          <a:p>
            <a:pPr marL="388622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____________________________________?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Bailar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El Yunque National Fo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Preguntas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vídeo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en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habitación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llama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teléfono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llega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llegan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 y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llama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Paloma?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quién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Ernesto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primo Marcelo en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papá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Paloma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______________________ de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Paloma y José Miguel son ______________________.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>
                <a:latin typeface="Bradley Hand ITC" panose="03070402050302030203" pitchFamily="66" charset="0"/>
              </a:rPr>
              <a:t>la </a:t>
            </a:r>
            <a:r>
              <a:rPr lang="en-US" b="1" dirty="0" err="1">
                <a:latin typeface="Bradley Hand ITC" panose="03070402050302030203" pitchFamily="66" charset="0"/>
              </a:rPr>
              <a:t>concordancia</a:t>
            </a:r>
            <a:r>
              <a:rPr lang="en-US" b="1" dirty="0">
                <a:latin typeface="Bradley Hand ITC" panose="03070402050302030203" pitchFamily="66" charset="0"/>
              </a:rPr>
              <a:t> con el </a:t>
            </a:r>
            <a:r>
              <a:rPr lang="en-US" b="1" dirty="0" err="1">
                <a:latin typeface="Bradley Hand ITC" panose="03070402050302030203" pitchFamily="66" charset="0"/>
              </a:rPr>
              <a:t>nombre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bonito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bonitos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guapos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bonitas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guapas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inteligentes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trabajadoras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inglés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Los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francesa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Las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su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colocación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 fontScale="25000" lnSpcReduction="20000"/>
          </a:bodyPr>
          <a:lstStyle/>
          <a:p>
            <a:pPr marL="45722" indent="0">
              <a:buNone/>
            </a:pP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generalmente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siguen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los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INGLÉS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RUBIA</a:t>
            </a:r>
          </a:p>
          <a:p>
            <a:pPr marL="45722" indent="0" algn="just">
              <a:buNone/>
            </a:pP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ROJOS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examen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FÁCIL</a:t>
            </a: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adjetivos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expresan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TRES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POCO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dinero</a:t>
            </a:r>
            <a:endParaRPr lang="en-US" sz="64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detrás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buNone/>
            </a:pP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hombre	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hombre BUENO</a:t>
            </a:r>
            <a:endParaRPr lang="en-US" sz="6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hombre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hombre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</a:p>
          <a:p>
            <a:pPr marL="45722" indent="0" algn="just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</a:p>
          <a:p>
            <a:pPr marL="45722" indent="0" algn="just">
              <a:buNone/>
            </a:pP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corta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masculino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delante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masculino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6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femenino</a:t>
            </a: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pPr marL="45722" indent="0" algn="ctr">
              <a:buNone/>
            </a:pPr>
            <a:r>
              <a:rPr lang="en-US" sz="6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página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68 del </a:t>
            </a:r>
            <a:r>
              <a:rPr lang="en-US" sz="6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6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4" y="270286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Descripciones</a:t>
            </a:r>
            <a:r>
              <a:rPr lang="en-US" b="1" dirty="0" smtClean="0">
                <a:latin typeface="Bradley Hand ITC" panose="03070402050302030203" pitchFamily="66" charset="0"/>
              </a:rPr>
              <a:t>: ¿</a:t>
            </a:r>
            <a:r>
              <a:rPr lang="en-US" b="1" dirty="0" err="1" smtClean="0">
                <a:latin typeface="Bradley Hand ITC" panose="03070402050302030203" pitchFamily="66" charset="0"/>
              </a:rPr>
              <a:t>Cómo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es</a:t>
            </a:r>
            <a:r>
              <a:rPr lang="en-US" b="1" dirty="0" smtClean="0">
                <a:latin typeface="Bradley Hand ITC" panose="03070402050302030203" pitchFamily="66" charset="0"/>
              </a:rPr>
              <a:t>? </a:t>
            </a:r>
            <a:r>
              <a:rPr lang="en-US" b="1" dirty="0" err="1" smtClean="0">
                <a:latin typeface="Bradley Hand ITC" panose="03070402050302030203" pitchFamily="66" charset="0"/>
              </a:rPr>
              <a:t>Tiene</a:t>
            </a:r>
            <a:r>
              <a:rPr lang="en-US" b="1" dirty="0" smtClean="0">
                <a:latin typeface="Bradley Hand ITC" panose="03070402050302030203" pitchFamily="66" charset="0"/>
              </a:rPr>
              <a:t>…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586" y="927847"/>
            <a:ext cx="4176130" cy="5697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47425" y="927847"/>
            <a:ext cx="659712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TENER		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Tienes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negros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ojos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azules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Tenemos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Tenéis</a:t>
            </a:r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ojos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ojos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marrones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	 sombrero	</a:t>
            </a: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gafas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monóculo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gorra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	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perilla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gorro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nariz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pelirroja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morena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moreno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canoso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rubia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castaña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rubio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castaño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2" descr="http://cuidatusaludcondiane.com/wordpress/wp-content/uploads/2011/11/color-de-oj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76" y="1404805"/>
            <a:ext cx="2030507" cy="142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501" y="2945251"/>
            <a:ext cx="900333" cy="59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57" y="3654055"/>
            <a:ext cx="664826" cy="544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816" y="3523116"/>
            <a:ext cx="847178" cy="847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8723" y="2834741"/>
            <a:ext cx="889243" cy="1363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405" y="4657356"/>
            <a:ext cx="1413253" cy="18940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520" y="3330551"/>
            <a:ext cx="956031" cy="12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Descripciones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r>
              <a:rPr lang="en-US" sz="28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	¿</a:t>
            </a:r>
            <a:r>
              <a:rPr lang="en-US" sz="2800" b="1" dirty="0" err="1">
                <a:latin typeface="Bradley Hand ITC" panose="03070402050302030203" pitchFamily="66" charset="0"/>
                <a:cs typeface="Times New Roman" panose="02020603050405020304" pitchFamily="18" charset="0"/>
              </a:rPr>
              <a:t>Cómo</a:t>
            </a:r>
            <a:r>
              <a:rPr lang="en-US" sz="28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Bradley Hand ITC" panose="03070402050302030203" pitchFamily="66" charset="0"/>
                <a:cs typeface="Times New Roman" panose="02020603050405020304" pitchFamily="18" charset="0"/>
              </a:rPr>
              <a:t>es</a:t>
            </a:r>
            <a:r>
              <a:rPr lang="en-US" sz="28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? (</a:t>
            </a:r>
            <a:r>
              <a:rPr lang="en-US" sz="2800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personalidad</a:t>
            </a:r>
            <a:r>
              <a:rPr lang="en-US" sz="28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)			¿</a:t>
            </a:r>
            <a:r>
              <a:rPr lang="en-US" sz="2800" b="1" dirty="0" err="1">
                <a:latin typeface="Bradley Hand ITC" panose="03070402050302030203" pitchFamily="66" charset="0"/>
                <a:cs typeface="Times New Roman" panose="02020603050405020304" pitchFamily="18" charset="0"/>
              </a:rPr>
              <a:t>Cómo</a:t>
            </a:r>
            <a:r>
              <a:rPr lang="en-US" sz="28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Bradley Hand ITC" panose="03070402050302030203" pitchFamily="66" charset="0"/>
                <a:cs typeface="Times New Roman" panose="02020603050405020304" pitchFamily="18" charset="0"/>
              </a:rPr>
              <a:t>está</a:t>
            </a:r>
            <a:r>
              <a:rPr lang="en-US" sz="28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? (</a:t>
            </a:r>
            <a:r>
              <a:rPr lang="en-US" sz="2800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estado</a:t>
            </a:r>
            <a:r>
              <a:rPr lang="en-US" sz="28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)</a:t>
            </a:r>
            <a:endParaRPr lang="en-US" sz="2800" b="1" dirty="0">
              <a:solidFill>
                <a:srgbClr val="7030A0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529" y="1722122"/>
            <a:ext cx="4826921" cy="4720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4" y="1931911"/>
            <a:ext cx="6032391" cy="44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latin typeface="Bradley Hand ITC" panose="03070402050302030203" pitchFamily="66" charset="0"/>
              </a:rPr>
              <a:t>Quién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quién</a:t>
            </a:r>
            <a:r>
              <a:rPr lang="en-US" b="1" dirty="0" smtClean="0">
                <a:latin typeface="Bradley Hand ITC" panose="03070402050302030203" pitchFamily="66" charset="0"/>
              </a:rPr>
              <a:t>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69" y="1014529"/>
            <a:ext cx="7651377" cy="55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¿</a:t>
            </a:r>
            <a:r>
              <a:rPr lang="en-US" b="1" dirty="0" err="1" smtClean="0">
                <a:latin typeface="Bradley Hand ITC" panose="03070402050302030203" pitchFamily="66" charset="0"/>
              </a:rPr>
              <a:t>Cómo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tu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familia</a:t>
            </a:r>
            <a:r>
              <a:rPr lang="en-US" b="1" dirty="0" smtClean="0">
                <a:latin typeface="Bradley Hand ITC" panose="03070402050302030203" pitchFamily="66" charset="0"/>
              </a:rPr>
              <a:t>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 lnSpcReduction="10000"/>
          </a:bodyPr>
          <a:lstStyle/>
          <a:p>
            <a:pPr marL="45721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video, se describe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 de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ctr">
              <a:buNone/>
            </a:pP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www.youtube.com/watch?v=1iDlAd1L9FM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describir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vuestras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¿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ctr">
              <a:buNone/>
            </a:pP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guapo</a:t>
            </a:r>
            <a:endParaRPr lang="en-US" sz="16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www.youtube.com/watch?v=34FxtEyRgIw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</a:t>
            </a:r>
            <a:r>
              <a:rPr lang="en-US" sz="16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www.youtube.com/watch?v=TxWugQUw2us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describe a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compañero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eres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9351</TotalTime>
  <Words>876</Words>
  <Application>Microsoft Office PowerPoint</Application>
  <PresentationFormat>Widescreen</PresentationFormat>
  <Paragraphs>309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Bradley Hand ITC</vt:lpstr>
      <vt:lpstr>Calibri</vt:lpstr>
      <vt:lpstr>Corbel</vt:lpstr>
      <vt:lpstr>Times New Roman</vt:lpstr>
      <vt:lpstr>Basis</vt:lpstr>
      <vt:lpstr>capÍTULO 3 “LA FAMILIA”</vt:lpstr>
      <vt:lpstr>La familia</vt:lpstr>
      <vt:lpstr>Preguntas del vídeo</vt:lpstr>
      <vt:lpstr>El adjetivo y la concordancia con el nombre</vt:lpstr>
      <vt:lpstr>El adjetivo y su colocación</vt:lpstr>
      <vt:lpstr>Descripciones: ¿Cómo es? Tiene…</vt:lpstr>
      <vt:lpstr>Descripciones</vt:lpstr>
      <vt:lpstr>¿Quién es quién?</vt:lpstr>
      <vt:lpstr>¿Cómo es tu familia?</vt:lpstr>
      <vt:lpstr>¿Cómo son estas familias?</vt:lpstr>
      <vt:lpstr>Las reglas de acentuación</vt:lpstr>
      <vt:lpstr>Acentuación</vt:lpstr>
      <vt:lpstr>PowerPoint Presentation</vt:lpstr>
      <vt:lpstr>Las nacionalidades del mundo hispano</vt:lpstr>
      <vt:lpstr>Los países de habla hispana</vt:lpstr>
      <vt:lpstr>Valores del verbo ser</vt:lpstr>
      <vt:lpstr>Valores del verbo ser</vt:lpstr>
      <vt:lpstr>Valores del verbo ser</vt:lpstr>
      <vt:lpstr>Nacionalidades</vt:lpstr>
      <vt:lpstr>Nacionalidades</vt:lpstr>
      <vt:lpstr>¿Por qué? y ¿para qué?</vt:lpstr>
      <vt:lpstr>Los adjetivos y pronombres posesivos</vt:lpstr>
      <vt:lpstr>Los adjetivos y pronombres posesivos</vt:lpstr>
      <vt:lpstr>Los adjetivos y pronombres posesivos</vt:lpstr>
      <vt:lpstr>Los adjetivos y pronombres posesivos</vt:lpstr>
      <vt:lpstr>El presente de los verbos en –ar, –er e -ir</vt:lpstr>
      <vt:lpstr>El presente de los verbos en –ar, –er e -ir</vt:lpstr>
    </vt:vector>
  </TitlesOfParts>
  <Company>Grinnell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 “LA FAMILIA”  </dc:title>
  <dc:creator>Valentin, Carmen</dc:creator>
  <cp:lastModifiedBy>Valentin, Carmen</cp:lastModifiedBy>
  <cp:revision>113</cp:revision>
  <cp:lastPrinted>2014-09-15T15:43:53Z</cp:lastPrinted>
  <dcterms:created xsi:type="dcterms:W3CDTF">2014-09-10T19:54:21Z</dcterms:created>
  <dcterms:modified xsi:type="dcterms:W3CDTF">2014-09-22T11:01:00Z</dcterms:modified>
</cp:coreProperties>
</file>